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4"/>
  </p:notesMasterIdLst>
  <p:handoutMasterIdLst>
    <p:handoutMasterId r:id="rId95"/>
  </p:handoutMasterIdLst>
  <p:sldIdLst>
    <p:sldId id="258" r:id="rId2"/>
    <p:sldId id="259" r:id="rId3"/>
    <p:sldId id="261" r:id="rId4"/>
    <p:sldId id="262" r:id="rId5"/>
    <p:sldId id="264" r:id="rId6"/>
    <p:sldId id="266" r:id="rId7"/>
    <p:sldId id="269" r:id="rId8"/>
    <p:sldId id="271" r:id="rId9"/>
    <p:sldId id="273" r:id="rId10"/>
    <p:sldId id="275" r:id="rId11"/>
    <p:sldId id="276" r:id="rId12"/>
    <p:sldId id="277" r:id="rId13"/>
    <p:sldId id="278" r:id="rId14"/>
    <p:sldId id="279" r:id="rId15"/>
    <p:sldId id="280" r:id="rId16"/>
    <p:sldId id="281" r:id="rId17"/>
    <p:sldId id="282" r:id="rId18"/>
    <p:sldId id="283" r:id="rId19"/>
    <p:sldId id="284" r:id="rId20"/>
    <p:sldId id="285" r:id="rId21"/>
    <p:sldId id="286" r:id="rId22"/>
    <p:sldId id="287" r:id="rId23"/>
    <p:sldId id="288" r:id="rId24"/>
    <p:sldId id="289" r:id="rId25"/>
    <p:sldId id="290" r:id="rId26"/>
    <p:sldId id="291" r:id="rId27"/>
    <p:sldId id="292" r:id="rId28"/>
    <p:sldId id="293" r:id="rId29"/>
    <p:sldId id="294" r:id="rId30"/>
    <p:sldId id="295" r:id="rId31"/>
    <p:sldId id="296" r:id="rId32"/>
    <p:sldId id="297" r:id="rId33"/>
    <p:sldId id="298" r:id="rId34"/>
    <p:sldId id="299" r:id="rId35"/>
    <p:sldId id="300" r:id="rId36"/>
    <p:sldId id="301" r:id="rId37"/>
    <p:sldId id="304" r:id="rId38"/>
    <p:sldId id="305" r:id="rId39"/>
    <p:sldId id="357" r:id="rId40"/>
    <p:sldId id="306" r:id="rId41"/>
    <p:sldId id="307" r:id="rId42"/>
    <p:sldId id="308" r:id="rId43"/>
    <p:sldId id="309" r:id="rId44"/>
    <p:sldId id="314" r:id="rId45"/>
    <p:sldId id="315" r:id="rId46"/>
    <p:sldId id="316" r:id="rId47"/>
    <p:sldId id="317" r:id="rId48"/>
    <p:sldId id="318" r:id="rId49"/>
    <p:sldId id="319" r:id="rId50"/>
    <p:sldId id="320" r:id="rId51"/>
    <p:sldId id="321" r:id="rId52"/>
    <p:sldId id="322" r:id="rId53"/>
    <p:sldId id="323" r:id="rId54"/>
    <p:sldId id="324" r:id="rId55"/>
    <p:sldId id="325" r:id="rId56"/>
    <p:sldId id="326" r:id="rId57"/>
    <p:sldId id="327" r:id="rId58"/>
    <p:sldId id="328" r:id="rId59"/>
    <p:sldId id="329" r:id="rId60"/>
    <p:sldId id="330" r:id="rId61"/>
    <p:sldId id="337" r:id="rId62"/>
    <p:sldId id="338" r:id="rId63"/>
    <p:sldId id="339" r:id="rId64"/>
    <p:sldId id="340" r:id="rId65"/>
    <p:sldId id="342" r:id="rId66"/>
    <p:sldId id="343" r:id="rId67"/>
    <p:sldId id="344" r:id="rId68"/>
    <p:sldId id="341" r:id="rId69"/>
    <p:sldId id="345" r:id="rId70"/>
    <p:sldId id="331" r:id="rId71"/>
    <p:sldId id="332" r:id="rId72"/>
    <p:sldId id="333" r:id="rId73"/>
    <p:sldId id="334" r:id="rId74"/>
    <p:sldId id="335" r:id="rId75"/>
    <p:sldId id="336" r:id="rId76"/>
    <p:sldId id="346" r:id="rId77"/>
    <p:sldId id="358" r:id="rId78"/>
    <p:sldId id="359" r:id="rId79"/>
    <p:sldId id="360" r:id="rId80"/>
    <p:sldId id="361" r:id="rId81"/>
    <p:sldId id="349" r:id="rId82"/>
    <p:sldId id="347" r:id="rId83"/>
    <p:sldId id="348" r:id="rId84"/>
    <p:sldId id="350" r:id="rId85"/>
    <p:sldId id="351" r:id="rId86"/>
    <p:sldId id="352" r:id="rId87"/>
    <p:sldId id="353" r:id="rId88"/>
    <p:sldId id="354" r:id="rId89"/>
    <p:sldId id="355" r:id="rId90"/>
    <p:sldId id="356" r:id="rId91"/>
    <p:sldId id="302" r:id="rId92"/>
    <p:sldId id="303" r:id="rId9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7" d="100"/>
          <a:sy n="97" d="100"/>
        </p:scale>
        <p:origin x="-37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8A5F0E-1A15-464C-83F4-BF96AB142249}"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BE52E51E-D09E-4147-9C48-5F8496FFD827}">
      <dgm:prSet phldrT="[Text]"/>
      <dgm:sp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dgm:spPr>
      <dgm:t>
        <a:bodyPr/>
        <a:lstStyle/>
        <a:p>
          <a:r>
            <a:rPr lang="en-US" dirty="0" smtClean="0">
              <a:solidFill>
                <a:schemeClr val="tx1"/>
              </a:solidFill>
            </a:rPr>
            <a:t>Provides feedback to students for their self-monitoring and subsequent learning</a:t>
          </a:r>
          <a:endParaRPr lang="en-US" dirty="0">
            <a:solidFill>
              <a:schemeClr val="tx1"/>
            </a:solidFill>
          </a:endParaRPr>
        </a:p>
      </dgm:t>
    </dgm:pt>
    <dgm:pt modelId="{FC4B3F2C-360B-44E2-93AE-255B158D4A4D}" type="parTrans" cxnId="{D492787E-FA43-4CEE-94A1-32C26E2F9EE9}">
      <dgm:prSet/>
      <dgm:spPr/>
      <dgm:t>
        <a:bodyPr/>
        <a:lstStyle/>
        <a:p>
          <a:endParaRPr lang="en-US"/>
        </a:p>
      </dgm:t>
    </dgm:pt>
    <dgm:pt modelId="{27608BF6-2DC1-49BC-A3FB-A7E802FF67D7}" type="sibTrans" cxnId="{D492787E-FA43-4CEE-94A1-32C26E2F9EE9}">
      <dgm:prSet/>
      <dgm:spPr/>
      <dgm:t>
        <a:bodyPr/>
        <a:lstStyle/>
        <a:p>
          <a:endParaRPr lang="en-US"/>
        </a:p>
      </dgm:t>
    </dgm:pt>
    <dgm:pt modelId="{1B602612-0908-4D83-84C2-68652620BF88}">
      <dgm:prSet phldrT="[Text]"/>
      <dgm:sp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dgm:spPr>
      <dgm:t>
        <a:bodyPr/>
        <a:lstStyle/>
        <a:p>
          <a:r>
            <a:rPr lang="en-US" dirty="0" smtClean="0">
              <a:solidFill>
                <a:schemeClr val="tx1"/>
              </a:solidFill>
            </a:rPr>
            <a:t>Assessment is an integral part of self-regulated learning</a:t>
          </a:r>
          <a:endParaRPr lang="en-US" dirty="0">
            <a:solidFill>
              <a:schemeClr val="tx1"/>
            </a:solidFill>
          </a:endParaRPr>
        </a:p>
      </dgm:t>
    </dgm:pt>
    <dgm:pt modelId="{2E2CFD07-7D7B-407A-BBB6-836C85FD2221}" type="parTrans" cxnId="{34490932-8442-4FF7-8CE3-EC9DD632F6FC}">
      <dgm:prSet/>
      <dgm:spPr/>
      <dgm:t>
        <a:bodyPr/>
        <a:lstStyle/>
        <a:p>
          <a:endParaRPr lang="en-US"/>
        </a:p>
      </dgm:t>
    </dgm:pt>
    <dgm:pt modelId="{0C9AC81C-7B20-4C97-9E28-3A18BB3861C2}" type="sibTrans" cxnId="{34490932-8442-4FF7-8CE3-EC9DD632F6FC}">
      <dgm:prSet/>
      <dgm:spPr/>
      <dgm:t>
        <a:bodyPr/>
        <a:lstStyle/>
        <a:p>
          <a:endParaRPr lang="en-US"/>
        </a:p>
      </dgm:t>
    </dgm:pt>
    <dgm:pt modelId="{B108CAB8-23F9-4FFB-9E8D-59E7C279BA58}">
      <dgm:prSet phldrT="[Text]"/>
      <dgm:sp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dgm:spPr>
      <dgm:t>
        <a:bodyPr/>
        <a:lstStyle/>
        <a:p>
          <a:r>
            <a:rPr lang="en-US" dirty="0" smtClean="0">
              <a:solidFill>
                <a:schemeClr val="tx1"/>
              </a:solidFill>
            </a:rPr>
            <a:t>Provides teachers with feedback to help them decide on next steps</a:t>
          </a:r>
          <a:endParaRPr lang="en-US" dirty="0">
            <a:solidFill>
              <a:schemeClr val="tx1"/>
            </a:solidFill>
          </a:endParaRPr>
        </a:p>
      </dgm:t>
    </dgm:pt>
    <dgm:pt modelId="{E2BC3546-F6F8-45D4-A317-38CD14F3C6E9}" type="parTrans" cxnId="{0592D1DA-847E-401E-B744-2C1CAE66C41E}">
      <dgm:prSet/>
      <dgm:spPr/>
      <dgm:t>
        <a:bodyPr/>
        <a:lstStyle/>
        <a:p>
          <a:endParaRPr lang="en-US"/>
        </a:p>
      </dgm:t>
    </dgm:pt>
    <dgm:pt modelId="{8FE127C6-418F-42DB-9615-F9D440736D2F}" type="sibTrans" cxnId="{0592D1DA-847E-401E-B744-2C1CAE66C41E}">
      <dgm:prSet/>
      <dgm:spPr/>
      <dgm:t>
        <a:bodyPr/>
        <a:lstStyle/>
        <a:p>
          <a:endParaRPr lang="en-US"/>
        </a:p>
      </dgm:t>
    </dgm:pt>
    <dgm:pt modelId="{ADC943E4-8F40-4487-BF53-B355A764DF63}">
      <dgm:prSet phldrT="[Text]"/>
      <dgm:sp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dgm:spPr>
      <dgm:t>
        <a:bodyPr/>
        <a:lstStyle/>
        <a:p>
          <a:r>
            <a:rPr lang="en-US" dirty="0" smtClean="0">
              <a:solidFill>
                <a:schemeClr val="tx1"/>
              </a:solidFill>
            </a:rPr>
            <a:t>Provides opportunities for teachers to give feedback</a:t>
          </a:r>
          <a:endParaRPr lang="en-US" dirty="0">
            <a:solidFill>
              <a:schemeClr val="tx1"/>
            </a:solidFill>
          </a:endParaRPr>
        </a:p>
      </dgm:t>
    </dgm:pt>
    <dgm:pt modelId="{9C42E5A1-4A22-401A-A442-E15EC08C16B0}" type="parTrans" cxnId="{E45B3F0E-16B7-4C8A-A76A-E5687BFFB333}">
      <dgm:prSet/>
      <dgm:spPr/>
      <dgm:t>
        <a:bodyPr/>
        <a:lstStyle/>
        <a:p>
          <a:endParaRPr lang="en-US"/>
        </a:p>
      </dgm:t>
    </dgm:pt>
    <dgm:pt modelId="{ACB59583-46FB-4212-9F2A-BEC092C41811}" type="sibTrans" cxnId="{E45B3F0E-16B7-4C8A-A76A-E5687BFFB333}">
      <dgm:prSet/>
      <dgm:spPr/>
      <dgm:t>
        <a:bodyPr/>
        <a:lstStyle/>
        <a:p>
          <a:endParaRPr lang="en-US"/>
        </a:p>
      </dgm:t>
    </dgm:pt>
    <dgm:pt modelId="{60AD1590-B1CB-4AED-8BEA-E72357BBB991}">
      <dgm:prSet phldrT="[Text]"/>
      <dgm:sp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dgm:spPr>
      <dgm:t>
        <a:bodyPr/>
        <a:lstStyle/>
        <a:p>
          <a:r>
            <a:rPr lang="en-US" dirty="0" smtClean="0">
              <a:solidFill>
                <a:schemeClr val="tx1"/>
              </a:solidFill>
            </a:rPr>
            <a:t>Provides teachers with information about student thinking</a:t>
          </a:r>
          <a:endParaRPr lang="en-US" dirty="0">
            <a:solidFill>
              <a:schemeClr val="tx1"/>
            </a:solidFill>
          </a:endParaRPr>
        </a:p>
      </dgm:t>
    </dgm:pt>
    <dgm:pt modelId="{800D9260-1D91-4DC0-AFA7-CA8F7628A061}" type="sibTrans" cxnId="{681B2935-5EE6-4730-8F2D-519412797455}">
      <dgm:prSet/>
      <dgm:spPr/>
      <dgm:t>
        <a:bodyPr/>
        <a:lstStyle/>
        <a:p>
          <a:endParaRPr lang="en-US"/>
        </a:p>
      </dgm:t>
    </dgm:pt>
    <dgm:pt modelId="{B38990A8-AA65-4B05-B612-B4EA960D74A0}" type="parTrans" cxnId="{681B2935-5EE6-4730-8F2D-519412797455}">
      <dgm:prSet/>
      <dgm:spPr/>
      <dgm:t>
        <a:bodyPr/>
        <a:lstStyle/>
        <a:p>
          <a:endParaRPr lang="en-US"/>
        </a:p>
      </dgm:t>
    </dgm:pt>
    <dgm:pt modelId="{B14446B8-3BF3-4182-A9B3-12CEF1E3499A}" type="pres">
      <dgm:prSet presAssocID="{248A5F0E-1A15-464C-83F4-BF96AB142249}" presName="diagram" presStyleCnt="0">
        <dgm:presLayoutVars>
          <dgm:dir/>
          <dgm:resizeHandles val="exact"/>
        </dgm:presLayoutVars>
      </dgm:prSet>
      <dgm:spPr/>
      <dgm:t>
        <a:bodyPr/>
        <a:lstStyle/>
        <a:p>
          <a:endParaRPr lang="en-US"/>
        </a:p>
      </dgm:t>
    </dgm:pt>
    <dgm:pt modelId="{2159C49F-00BC-4E32-9A63-7AF7E1BFFA18}" type="pres">
      <dgm:prSet presAssocID="{BE52E51E-D09E-4147-9C48-5F8496FFD827}" presName="node" presStyleLbl="node1" presStyleIdx="0" presStyleCnt="5" custLinFactNeighborX="-5961" custLinFactNeighborY="7019">
        <dgm:presLayoutVars>
          <dgm:bulletEnabled val="1"/>
        </dgm:presLayoutVars>
      </dgm:prSet>
      <dgm:spPr>
        <a:prstGeom prst="round2DiagRect">
          <a:avLst/>
        </a:prstGeom>
      </dgm:spPr>
      <dgm:t>
        <a:bodyPr/>
        <a:lstStyle/>
        <a:p>
          <a:endParaRPr lang="en-US"/>
        </a:p>
      </dgm:t>
    </dgm:pt>
    <dgm:pt modelId="{9713863C-0831-469D-A1C8-4A824438E8B1}" type="pres">
      <dgm:prSet presAssocID="{27608BF6-2DC1-49BC-A3FB-A7E802FF67D7}" presName="sibTrans" presStyleCnt="0"/>
      <dgm:spPr/>
    </dgm:pt>
    <dgm:pt modelId="{7825FCC6-051E-4D12-85F6-6D4233DFAC2F}" type="pres">
      <dgm:prSet presAssocID="{60AD1590-B1CB-4AED-8BEA-E72357BBB991}" presName="node" presStyleLbl="node1" presStyleIdx="1" presStyleCnt="5" custLinFactNeighborX="8360" custLinFactNeighborY="7018">
        <dgm:presLayoutVars>
          <dgm:bulletEnabled val="1"/>
        </dgm:presLayoutVars>
      </dgm:prSet>
      <dgm:spPr>
        <a:prstGeom prst="round2DiagRect">
          <a:avLst/>
        </a:prstGeom>
      </dgm:spPr>
      <dgm:t>
        <a:bodyPr/>
        <a:lstStyle/>
        <a:p>
          <a:endParaRPr lang="en-US"/>
        </a:p>
      </dgm:t>
    </dgm:pt>
    <dgm:pt modelId="{6E3E043C-504C-48CF-A606-57BF2562E38D}" type="pres">
      <dgm:prSet presAssocID="{800D9260-1D91-4DC0-AFA7-CA8F7628A061}" presName="sibTrans" presStyleCnt="0"/>
      <dgm:spPr/>
    </dgm:pt>
    <dgm:pt modelId="{6CCFD3FE-7654-4A4F-B88E-A65D00E0D05D}" type="pres">
      <dgm:prSet presAssocID="{1B602612-0908-4D83-84C2-68652620BF88}" presName="node" presStyleLbl="node1" presStyleIdx="2" presStyleCnt="5" custLinFactNeighborX="-4952" custLinFactNeighborY="635">
        <dgm:presLayoutVars>
          <dgm:bulletEnabled val="1"/>
        </dgm:presLayoutVars>
      </dgm:prSet>
      <dgm:spPr>
        <a:prstGeom prst="round2DiagRect">
          <a:avLst/>
        </a:prstGeom>
      </dgm:spPr>
      <dgm:t>
        <a:bodyPr/>
        <a:lstStyle/>
        <a:p>
          <a:endParaRPr lang="en-US"/>
        </a:p>
      </dgm:t>
    </dgm:pt>
    <dgm:pt modelId="{1C516FF9-5CD1-4E3D-AC33-DD0BC11E0720}" type="pres">
      <dgm:prSet presAssocID="{0C9AC81C-7B20-4C97-9E28-3A18BB3861C2}" presName="sibTrans" presStyleCnt="0"/>
      <dgm:spPr/>
    </dgm:pt>
    <dgm:pt modelId="{A041F353-DA4B-4977-AA03-6E7C0A5D1DC3}" type="pres">
      <dgm:prSet presAssocID="{B108CAB8-23F9-4FFB-9E8D-59E7C279BA58}" presName="node" presStyleLbl="node1" presStyleIdx="3" presStyleCnt="5" custLinFactNeighborX="7238" custLinFactNeighborY="-3175">
        <dgm:presLayoutVars>
          <dgm:bulletEnabled val="1"/>
        </dgm:presLayoutVars>
      </dgm:prSet>
      <dgm:spPr>
        <a:prstGeom prst="round2DiagRect">
          <a:avLst/>
        </a:prstGeom>
      </dgm:spPr>
      <dgm:t>
        <a:bodyPr/>
        <a:lstStyle/>
        <a:p>
          <a:endParaRPr lang="en-US"/>
        </a:p>
      </dgm:t>
    </dgm:pt>
    <dgm:pt modelId="{E7430308-C5D1-4AAE-8A60-6E9CBAD20A62}" type="pres">
      <dgm:prSet presAssocID="{8FE127C6-418F-42DB-9615-F9D440736D2F}" presName="sibTrans" presStyleCnt="0"/>
      <dgm:spPr/>
    </dgm:pt>
    <dgm:pt modelId="{81F59F32-4576-4536-AB79-7DBE6F9AA292}" type="pres">
      <dgm:prSet presAssocID="{ADC943E4-8F40-4487-BF53-B355A764DF63}" presName="node" presStyleLbl="node1" presStyleIdx="4" presStyleCnt="5" custLinFactNeighborY="-6984">
        <dgm:presLayoutVars>
          <dgm:bulletEnabled val="1"/>
        </dgm:presLayoutVars>
      </dgm:prSet>
      <dgm:spPr>
        <a:prstGeom prst="round2DiagRect">
          <a:avLst/>
        </a:prstGeom>
      </dgm:spPr>
      <dgm:t>
        <a:bodyPr/>
        <a:lstStyle/>
        <a:p>
          <a:endParaRPr lang="en-US"/>
        </a:p>
      </dgm:t>
    </dgm:pt>
  </dgm:ptLst>
  <dgm:cxnLst>
    <dgm:cxn modelId="{0592D1DA-847E-401E-B744-2C1CAE66C41E}" srcId="{248A5F0E-1A15-464C-83F4-BF96AB142249}" destId="{B108CAB8-23F9-4FFB-9E8D-59E7C279BA58}" srcOrd="3" destOrd="0" parTransId="{E2BC3546-F6F8-45D4-A317-38CD14F3C6E9}" sibTransId="{8FE127C6-418F-42DB-9615-F9D440736D2F}"/>
    <dgm:cxn modelId="{FEF9706F-D24A-441B-AC85-69AC69226B80}" type="presOf" srcId="{1B602612-0908-4D83-84C2-68652620BF88}" destId="{6CCFD3FE-7654-4A4F-B88E-A65D00E0D05D}" srcOrd="0" destOrd="0" presId="urn:microsoft.com/office/officeart/2005/8/layout/default"/>
    <dgm:cxn modelId="{E45B3F0E-16B7-4C8A-A76A-E5687BFFB333}" srcId="{248A5F0E-1A15-464C-83F4-BF96AB142249}" destId="{ADC943E4-8F40-4487-BF53-B355A764DF63}" srcOrd="4" destOrd="0" parTransId="{9C42E5A1-4A22-401A-A442-E15EC08C16B0}" sibTransId="{ACB59583-46FB-4212-9F2A-BEC092C41811}"/>
    <dgm:cxn modelId="{D492787E-FA43-4CEE-94A1-32C26E2F9EE9}" srcId="{248A5F0E-1A15-464C-83F4-BF96AB142249}" destId="{BE52E51E-D09E-4147-9C48-5F8496FFD827}" srcOrd="0" destOrd="0" parTransId="{FC4B3F2C-360B-44E2-93AE-255B158D4A4D}" sibTransId="{27608BF6-2DC1-49BC-A3FB-A7E802FF67D7}"/>
    <dgm:cxn modelId="{681B2935-5EE6-4730-8F2D-519412797455}" srcId="{248A5F0E-1A15-464C-83F4-BF96AB142249}" destId="{60AD1590-B1CB-4AED-8BEA-E72357BBB991}" srcOrd="1" destOrd="0" parTransId="{B38990A8-AA65-4B05-B612-B4EA960D74A0}" sibTransId="{800D9260-1D91-4DC0-AFA7-CA8F7628A061}"/>
    <dgm:cxn modelId="{23BDE22C-2C79-4474-9CD6-1B8C0974BF0D}" type="presOf" srcId="{BE52E51E-D09E-4147-9C48-5F8496FFD827}" destId="{2159C49F-00BC-4E32-9A63-7AF7E1BFFA18}" srcOrd="0" destOrd="0" presId="urn:microsoft.com/office/officeart/2005/8/layout/default"/>
    <dgm:cxn modelId="{7641620A-7C3C-441A-B143-5CE81D277D48}" type="presOf" srcId="{B108CAB8-23F9-4FFB-9E8D-59E7C279BA58}" destId="{A041F353-DA4B-4977-AA03-6E7C0A5D1DC3}" srcOrd="0" destOrd="0" presId="urn:microsoft.com/office/officeart/2005/8/layout/default"/>
    <dgm:cxn modelId="{34490932-8442-4FF7-8CE3-EC9DD632F6FC}" srcId="{248A5F0E-1A15-464C-83F4-BF96AB142249}" destId="{1B602612-0908-4D83-84C2-68652620BF88}" srcOrd="2" destOrd="0" parTransId="{2E2CFD07-7D7B-407A-BBB6-836C85FD2221}" sibTransId="{0C9AC81C-7B20-4C97-9E28-3A18BB3861C2}"/>
    <dgm:cxn modelId="{B87E1032-CB45-49EE-83B0-C4DAC1444301}" type="presOf" srcId="{60AD1590-B1CB-4AED-8BEA-E72357BBB991}" destId="{7825FCC6-051E-4D12-85F6-6D4233DFAC2F}" srcOrd="0" destOrd="0" presId="urn:microsoft.com/office/officeart/2005/8/layout/default"/>
    <dgm:cxn modelId="{96B79E88-60F4-4FC0-8558-BABFC4E5F470}" type="presOf" srcId="{248A5F0E-1A15-464C-83F4-BF96AB142249}" destId="{B14446B8-3BF3-4182-A9B3-12CEF1E3499A}" srcOrd="0" destOrd="0" presId="urn:microsoft.com/office/officeart/2005/8/layout/default"/>
    <dgm:cxn modelId="{F94D6F38-7A68-44FC-8F1A-0B3FF39E6D03}" type="presOf" srcId="{ADC943E4-8F40-4487-BF53-B355A764DF63}" destId="{81F59F32-4576-4536-AB79-7DBE6F9AA292}" srcOrd="0" destOrd="0" presId="urn:microsoft.com/office/officeart/2005/8/layout/default"/>
    <dgm:cxn modelId="{62BF3122-BEC1-4872-90E1-80807F95BF94}" type="presParOf" srcId="{B14446B8-3BF3-4182-A9B3-12CEF1E3499A}" destId="{2159C49F-00BC-4E32-9A63-7AF7E1BFFA18}" srcOrd="0" destOrd="0" presId="urn:microsoft.com/office/officeart/2005/8/layout/default"/>
    <dgm:cxn modelId="{95FC399F-80F6-44AF-AF9F-1A6146B6EDBB}" type="presParOf" srcId="{B14446B8-3BF3-4182-A9B3-12CEF1E3499A}" destId="{9713863C-0831-469D-A1C8-4A824438E8B1}" srcOrd="1" destOrd="0" presId="urn:microsoft.com/office/officeart/2005/8/layout/default"/>
    <dgm:cxn modelId="{C06BB484-CE96-4ABF-B3B7-02BDF4DACFE2}" type="presParOf" srcId="{B14446B8-3BF3-4182-A9B3-12CEF1E3499A}" destId="{7825FCC6-051E-4D12-85F6-6D4233DFAC2F}" srcOrd="2" destOrd="0" presId="urn:microsoft.com/office/officeart/2005/8/layout/default"/>
    <dgm:cxn modelId="{AEC5D89D-CAD4-4677-AB93-898C9A00B449}" type="presParOf" srcId="{B14446B8-3BF3-4182-A9B3-12CEF1E3499A}" destId="{6E3E043C-504C-48CF-A606-57BF2562E38D}" srcOrd="3" destOrd="0" presId="urn:microsoft.com/office/officeart/2005/8/layout/default"/>
    <dgm:cxn modelId="{56F643E9-6D2D-438E-9E34-7FA9340ADE03}" type="presParOf" srcId="{B14446B8-3BF3-4182-A9B3-12CEF1E3499A}" destId="{6CCFD3FE-7654-4A4F-B88E-A65D00E0D05D}" srcOrd="4" destOrd="0" presId="urn:microsoft.com/office/officeart/2005/8/layout/default"/>
    <dgm:cxn modelId="{4F35405A-F6A6-43C9-855D-196565C9237D}" type="presParOf" srcId="{B14446B8-3BF3-4182-A9B3-12CEF1E3499A}" destId="{1C516FF9-5CD1-4E3D-AC33-DD0BC11E0720}" srcOrd="5" destOrd="0" presId="urn:microsoft.com/office/officeart/2005/8/layout/default"/>
    <dgm:cxn modelId="{F22940F9-787A-4E80-8B21-6AA8A37E679D}" type="presParOf" srcId="{B14446B8-3BF3-4182-A9B3-12CEF1E3499A}" destId="{A041F353-DA4B-4977-AA03-6E7C0A5D1DC3}" srcOrd="6" destOrd="0" presId="urn:microsoft.com/office/officeart/2005/8/layout/default"/>
    <dgm:cxn modelId="{665BBEEE-C1D2-440F-8F92-ECA798806E93}" type="presParOf" srcId="{B14446B8-3BF3-4182-A9B3-12CEF1E3499A}" destId="{E7430308-C5D1-4AAE-8A60-6E9CBAD20A62}" srcOrd="7" destOrd="0" presId="urn:microsoft.com/office/officeart/2005/8/layout/default"/>
    <dgm:cxn modelId="{F3C10362-CBC0-45BB-8DD5-AE17C4685FBC}" type="presParOf" srcId="{B14446B8-3BF3-4182-A9B3-12CEF1E3499A}" destId="{81F59F32-4576-4536-AB79-7DBE6F9AA292}" srcOrd="8" destOrd="0" presId="urn:microsoft.com/office/officeart/2005/8/layout/defaul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59C49F-00BC-4E32-9A63-7AF7E1BFFA18}">
      <dsp:nvSpPr>
        <dsp:cNvPr id="0" name=""/>
        <dsp:cNvSpPr/>
      </dsp:nvSpPr>
      <dsp:spPr>
        <a:xfrm>
          <a:off x="831154" y="93526"/>
          <a:ext cx="2169541" cy="1301725"/>
        </a:xfrm>
        <a:prstGeom prst="round2Diag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Provides feedback to students for their self-monitoring and subsequent learning</a:t>
          </a:r>
          <a:endParaRPr lang="en-US" sz="1600" kern="1200" dirty="0">
            <a:solidFill>
              <a:schemeClr val="tx1"/>
            </a:solidFill>
          </a:endParaRPr>
        </a:p>
      </dsp:txBody>
      <dsp:txXfrm>
        <a:off x="894699" y="157071"/>
        <a:ext cx="2042451" cy="1174635"/>
      </dsp:txXfrm>
    </dsp:sp>
    <dsp:sp modelId="{7825FCC6-051E-4D12-85F6-6D4233DFAC2F}">
      <dsp:nvSpPr>
        <dsp:cNvPr id="0" name=""/>
        <dsp:cNvSpPr/>
      </dsp:nvSpPr>
      <dsp:spPr>
        <a:xfrm>
          <a:off x="3528350" y="93513"/>
          <a:ext cx="2169541" cy="1301725"/>
        </a:xfrm>
        <a:prstGeom prst="round2Diag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Provides teachers with information about student thinking</a:t>
          </a:r>
          <a:endParaRPr lang="en-US" sz="1600" kern="1200" dirty="0">
            <a:solidFill>
              <a:schemeClr val="tx1"/>
            </a:solidFill>
          </a:endParaRPr>
        </a:p>
      </dsp:txBody>
      <dsp:txXfrm>
        <a:off x="3591895" y="157058"/>
        <a:ext cx="2042451" cy="1174635"/>
      </dsp:txXfrm>
    </dsp:sp>
    <dsp:sp modelId="{6CCFD3FE-7654-4A4F-B88E-A65D00E0D05D}">
      <dsp:nvSpPr>
        <dsp:cNvPr id="0" name=""/>
        <dsp:cNvSpPr/>
      </dsp:nvSpPr>
      <dsp:spPr>
        <a:xfrm>
          <a:off x="853045" y="1529103"/>
          <a:ext cx="2169541" cy="1301725"/>
        </a:xfrm>
        <a:prstGeom prst="round2Diag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Assessment is an integral part of self-regulated learning</a:t>
          </a:r>
          <a:endParaRPr lang="en-US" sz="1600" kern="1200" dirty="0">
            <a:solidFill>
              <a:schemeClr val="tx1"/>
            </a:solidFill>
          </a:endParaRPr>
        </a:p>
      </dsp:txBody>
      <dsp:txXfrm>
        <a:off x="916590" y="1592648"/>
        <a:ext cx="2042451" cy="1174635"/>
      </dsp:txXfrm>
    </dsp:sp>
    <dsp:sp modelId="{A041F353-DA4B-4977-AA03-6E7C0A5D1DC3}">
      <dsp:nvSpPr>
        <dsp:cNvPr id="0" name=""/>
        <dsp:cNvSpPr/>
      </dsp:nvSpPr>
      <dsp:spPr>
        <a:xfrm>
          <a:off x="3504008" y="1479507"/>
          <a:ext cx="2169541" cy="1301725"/>
        </a:xfrm>
        <a:prstGeom prst="round2Diag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Provides teachers with feedback to help them decide on next steps</a:t>
          </a:r>
          <a:endParaRPr lang="en-US" sz="1600" kern="1200" dirty="0">
            <a:solidFill>
              <a:schemeClr val="tx1"/>
            </a:solidFill>
          </a:endParaRPr>
        </a:p>
      </dsp:txBody>
      <dsp:txXfrm>
        <a:off x="3567553" y="1543052"/>
        <a:ext cx="2042451" cy="1174635"/>
      </dsp:txXfrm>
    </dsp:sp>
    <dsp:sp modelId="{81F59F32-4576-4536-AB79-7DBE6F9AA292}">
      <dsp:nvSpPr>
        <dsp:cNvPr id="0" name=""/>
        <dsp:cNvSpPr/>
      </dsp:nvSpPr>
      <dsp:spPr>
        <a:xfrm>
          <a:off x="2153729" y="2948604"/>
          <a:ext cx="2169541" cy="1301725"/>
        </a:xfrm>
        <a:prstGeom prst="round2Diag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Provides opportunities for teachers to give feedback</a:t>
          </a:r>
          <a:endParaRPr lang="en-US" sz="1600" kern="1200" dirty="0">
            <a:solidFill>
              <a:schemeClr val="tx1"/>
            </a:solidFill>
          </a:endParaRPr>
        </a:p>
      </dsp:txBody>
      <dsp:txXfrm>
        <a:off x="2217274" y="3012149"/>
        <a:ext cx="2042451" cy="117463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27D3559D-6F3A-4E5A-BDA5-64F79D843106}" type="datetimeFigureOut">
              <a:rPr lang="en-US" smtClean="0"/>
              <a:pPr/>
              <a:t>10/3/2014</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24999AC-20A8-4CA1-BD39-1E141FCB78FC}" type="slidenum">
              <a:rPr lang="en-US" smtClean="0"/>
              <a:pPr/>
              <a:t>‹#›</a:t>
            </a:fld>
            <a:endParaRPr lang="en-US" dirty="0"/>
          </a:p>
        </p:txBody>
      </p:sp>
    </p:spTree>
    <p:extLst>
      <p:ext uri="{BB962C8B-B14F-4D97-AF65-F5344CB8AC3E}">
        <p14:creationId xmlns:p14="http://schemas.microsoft.com/office/powerpoint/2010/main" val="6371440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C12873D-CCDD-49C0-94A5-622FC1058D82}" type="datetimeFigureOut">
              <a:rPr lang="en-US" smtClean="0"/>
              <a:pPr/>
              <a:t>10/3/2014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7D8455E-B69E-4BA6-8A31-BDFD1DA2E600}" type="slidenum">
              <a:rPr lang="en-US" smtClean="0"/>
              <a:pPr/>
              <a:t>‹#›</a:t>
            </a:fld>
            <a:endParaRPr lang="en-US" dirty="0"/>
          </a:p>
        </p:txBody>
      </p:sp>
    </p:spTree>
    <p:extLst>
      <p:ext uri="{BB962C8B-B14F-4D97-AF65-F5344CB8AC3E}">
        <p14:creationId xmlns:p14="http://schemas.microsoft.com/office/powerpoint/2010/main" val="4217131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9BF0E5-E98A-4198-B93D-6DBF97855010}" type="slidenum">
              <a:rPr lang="en-US" smtClean="0"/>
              <a:t>9</a:t>
            </a:fld>
            <a:endParaRPr lang="en-US"/>
          </a:p>
        </p:txBody>
      </p:sp>
    </p:spTree>
    <p:extLst>
      <p:ext uri="{BB962C8B-B14F-4D97-AF65-F5344CB8AC3E}">
        <p14:creationId xmlns:p14="http://schemas.microsoft.com/office/powerpoint/2010/main" val="603562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a:t>
            </a:r>
            <a:r>
              <a:rPr lang="en-US" baseline="0" dirty="0" smtClean="0"/>
              <a:t> not allow import of unsupported HTML tags, unsupported media, such as Mp3 or YouTube videos; copyrighted material that cannot legally be reproduced; large files; unsupported interactions </a:t>
            </a:r>
            <a:endParaRPr lang="en-US" dirty="0"/>
          </a:p>
        </p:txBody>
      </p:sp>
      <p:sp>
        <p:nvSpPr>
          <p:cNvPr id="4" name="Slide Number Placeholder 3"/>
          <p:cNvSpPr>
            <a:spLocks noGrp="1"/>
          </p:cNvSpPr>
          <p:nvPr>
            <p:ph type="sldNum" sz="quarter" idx="10"/>
          </p:nvPr>
        </p:nvSpPr>
        <p:spPr/>
        <p:txBody>
          <a:bodyPr/>
          <a:lstStyle/>
          <a:p>
            <a:fld id="{459BF0E5-E98A-4198-B93D-6DBF97855010}" type="slidenum">
              <a:rPr lang="en-US" smtClean="0"/>
              <a:t>73</a:t>
            </a:fld>
            <a:endParaRPr lang="en-US"/>
          </a:p>
        </p:txBody>
      </p:sp>
    </p:spTree>
    <p:extLst>
      <p:ext uri="{BB962C8B-B14F-4D97-AF65-F5344CB8AC3E}">
        <p14:creationId xmlns:p14="http://schemas.microsoft.com/office/powerpoint/2010/main" val="3442489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will have to align any items highlighted</a:t>
            </a:r>
            <a:r>
              <a:rPr lang="en-US" baseline="0" dirty="0" smtClean="0"/>
              <a:t> in orange before they can be added to activities or as resources.</a:t>
            </a:r>
            <a:endParaRPr lang="en-US" dirty="0"/>
          </a:p>
        </p:txBody>
      </p:sp>
      <p:sp>
        <p:nvSpPr>
          <p:cNvPr id="4" name="Slide Number Placeholder 3"/>
          <p:cNvSpPr>
            <a:spLocks noGrp="1"/>
          </p:cNvSpPr>
          <p:nvPr>
            <p:ph type="sldNum" sz="quarter" idx="10"/>
          </p:nvPr>
        </p:nvSpPr>
        <p:spPr/>
        <p:txBody>
          <a:bodyPr/>
          <a:lstStyle/>
          <a:p>
            <a:fld id="{459BF0E5-E98A-4198-B93D-6DBF97855010}" type="slidenum">
              <a:rPr lang="en-US" smtClean="0"/>
              <a:t>74</a:t>
            </a:fld>
            <a:endParaRPr lang="en-US"/>
          </a:p>
        </p:txBody>
      </p:sp>
    </p:spTree>
    <p:extLst>
      <p:ext uri="{BB962C8B-B14F-4D97-AF65-F5344CB8AC3E}">
        <p14:creationId xmlns:p14="http://schemas.microsoft.com/office/powerpoint/2010/main" val="38201285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Unless</a:t>
            </a:r>
            <a:r>
              <a:rPr lang="en-US" baseline="0" dirty="0" smtClean="0"/>
              <a:t> you are a manager or contributor to any educator groups, the </a:t>
            </a:r>
            <a:r>
              <a:rPr lang="en-US" i="1" baseline="0" dirty="0" smtClean="0"/>
              <a:t>Import to Group </a:t>
            </a:r>
            <a:r>
              <a:rPr lang="en-US" i="0" baseline="0" dirty="0" smtClean="0"/>
              <a:t>drop-down list only shows “My Activities.”</a:t>
            </a:r>
            <a:endParaRPr lang="en-US" i="1" dirty="0"/>
          </a:p>
        </p:txBody>
      </p:sp>
      <p:sp>
        <p:nvSpPr>
          <p:cNvPr id="4" name="Slide Number Placeholder 3"/>
          <p:cNvSpPr>
            <a:spLocks noGrp="1"/>
          </p:cNvSpPr>
          <p:nvPr>
            <p:ph type="sldNum" sz="quarter" idx="10"/>
          </p:nvPr>
        </p:nvSpPr>
        <p:spPr/>
        <p:txBody>
          <a:bodyPr/>
          <a:lstStyle/>
          <a:p>
            <a:fld id="{459BF0E5-E98A-4198-B93D-6DBF97855010}" type="slidenum">
              <a:rPr lang="en-US" smtClean="0"/>
              <a:t>75</a:t>
            </a:fld>
            <a:endParaRPr lang="en-US"/>
          </a:p>
        </p:txBody>
      </p:sp>
    </p:spTree>
    <p:extLst>
      <p:ext uri="{BB962C8B-B14F-4D97-AF65-F5344CB8AC3E}">
        <p14:creationId xmlns:p14="http://schemas.microsoft.com/office/powerpoint/2010/main" val="19116767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a:t>
            </a:r>
            <a:r>
              <a:rPr lang="en-US" baseline="0" dirty="0" smtClean="0"/>
              <a:t> can create specialized rosters to track student progress. You can only create rosters for students assigned to you.</a:t>
            </a:r>
            <a:endParaRPr lang="en-US" dirty="0"/>
          </a:p>
        </p:txBody>
      </p:sp>
      <p:sp>
        <p:nvSpPr>
          <p:cNvPr id="4" name="Slide Number Placeholder 3"/>
          <p:cNvSpPr>
            <a:spLocks noGrp="1"/>
          </p:cNvSpPr>
          <p:nvPr>
            <p:ph type="sldNum" sz="quarter" idx="10"/>
          </p:nvPr>
        </p:nvSpPr>
        <p:spPr/>
        <p:txBody>
          <a:bodyPr/>
          <a:lstStyle/>
          <a:p>
            <a:fld id="{459BF0E5-E98A-4198-B93D-6DBF97855010}" type="slidenum">
              <a:rPr lang="en-US" smtClean="0"/>
              <a:t>92</a:t>
            </a:fld>
            <a:endParaRPr lang="en-US"/>
          </a:p>
        </p:txBody>
      </p:sp>
    </p:spTree>
    <p:extLst>
      <p:ext uri="{BB962C8B-B14F-4D97-AF65-F5344CB8AC3E}">
        <p14:creationId xmlns:p14="http://schemas.microsoft.com/office/powerpoint/2010/main" val="3126088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2004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457200" y="5943600"/>
            <a:ext cx="1676400" cy="365125"/>
          </a:xfrm>
        </p:spPr>
        <p:txBody>
          <a:bodyPr/>
          <a:lstStyle/>
          <a:p>
            <a:r>
              <a:rPr lang="en-US" smtClean="0"/>
              <a:t>January 19, 2012</a:t>
            </a:r>
            <a:endParaRPr lang="en-US" dirty="0"/>
          </a:p>
        </p:txBody>
      </p:sp>
      <p:sp>
        <p:nvSpPr>
          <p:cNvPr id="5" name="Footer Placeholder 4"/>
          <p:cNvSpPr>
            <a:spLocks noGrp="1"/>
          </p:cNvSpPr>
          <p:nvPr>
            <p:ph type="ftr" sz="quarter" idx="11"/>
          </p:nvPr>
        </p:nvSpPr>
        <p:spPr>
          <a:xfrm>
            <a:off x="2362200" y="5943600"/>
            <a:ext cx="2895600" cy="365125"/>
          </a:xfrm>
        </p:spPr>
        <p:txBody>
          <a:bodyPr/>
          <a:lstStyle/>
          <a:p>
            <a:endParaRPr lang="en-US" dirty="0"/>
          </a:p>
        </p:txBody>
      </p:sp>
      <p:sp>
        <p:nvSpPr>
          <p:cNvPr id="6" name="Slide Number Placeholder 5"/>
          <p:cNvSpPr>
            <a:spLocks noGrp="1"/>
          </p:cNvSpPr>
          <p:nvPr>
            <p:ph type="sldNum" sz="quarter" idx="12"/>
          </p:nvPr>
        </p:nvSpPr>
        <p:spPr>
          <a:xfrm>
            <a:off x="5486400" y="5943600"/>
            <a:ext cx="2133600" cy="365125"/>
          </a:xfrm>
        </p:spPr>
        <p:txBody>
          <a:bodyPr/>
          <a:lstStyle/>
          <a:p>
            <a:fld id="{9E7B5856-8516-429A-ACF8-CF22A3F1782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January 19, 2012</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E7B5856-8516-429A-ACF8-CF22A3F1782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1"/>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January 19, 2012</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E7B5856-8516-429A-ACF8-CF22A3F1782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D42ADE-9D04-40B9-8360-3E57290BAACB}" type="datetimeFigureOut">
              <a:rPr lang="en-US" smtClean="0"/>
              <a:t>10/3/2014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609F4B-676B-4291-B54C-A32F5CE4DC8B}" type="slidenum">
              <a:rPr lang="en-US" smtClean="0"/>
              <a:t>‹#›</a:t>
            </a:fld>
            <a:endParaRPr lang="en-US"/>
          </a:p>
        </p:txBody>
      </p:sp>
    </p:spTree>
    <p:extLst>
      <p:ext uri="{BB962C8B-B14F-4D97-AF65-F5344CB8AC3E}">
        <p14:creationId xmlns:p14="http://schemas.microsoft.com/office/powerpoint/2010/main" val="3100927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9D42ADE-9D04-40B9-8360-3E57290BAACB}" type="datetimeFigureOut">
              <a:rPr lang="en-US" smtClean="0"/>
              <a:t>10/3/2014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609F4B-676B-4291-B54C-A32F5CE4DC8B}" type="slidenum">
              <a:rPr lang="en-US" smtClean="0"/>
              <a:t>‹#›</a:t>
            </a:fld>
            <a:endParaRPr lang="en-US"/>
          </a:p>
        </p:txBody>
      </p:sp>
    </p:spTree>
    <p:extLst>
      <p:ext uri="{BB962C8B-B14F-4D97-AF65-F5344CB8AC3E}">
        <p14:creationId xmlns:p14="http://schemas.microsoft.com/office/powerpoint/2010/main" val="41860593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380999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5867400"/>
            <a:ext cx="1676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January 19, 2012</a:t>
            </a:r>
            <a:endParaRPr lang="en-US" dirty="0"/>
          </a:p>
        </p:txBody>
      </p:sp>
      <p:sp>
        <p:nvSpPr>
          <p:cNvPr id="5" name="Footer Placeholder 4"/>
          <p:cNvSpPr>
            <a:spLocks noGrp="1"/>
          </p:cNvSpPr>
          <p:nvPr>
            <p:ph type="ftr" sz="quarter" idx="3"/>
          </p:nvPr>
        </p:nvSpPr>
        <p:spPr>
          <a:xfrm>
            <a:off x="2362200" y="586740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6400" y="586740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B5856-8516-429A-ACF8-CF22A3F1782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sageportal.org/" TargetMode="External"/><Relationship Id="rId2" Type="http://schemas.openxmlformats.org/officeDocument/2006/relationships/hyperlink" Target="http://www.sagehelpdesk@air.org" TargetMode="External"/><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hyperlink" Target="mailto:kim.rathke@schools.utah.gov"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to </a:t>
            </a:r>
            <a:br>
              <a:rPr lang="en-US" dirty="0" smtClean="0"/>
            </a:br>
            <a:r>
              <a:rPr lang="en-US" dirty="0" smtClean="0"/>
              <a:t>SAGE Formative</a:t>
            </a:r>
            <a:endParaRPr lang="en-US" dirty="0"/>
          </a:p>
        </p:txBody>
      </p:sp>
      <p:sp>
        <p:nvSpPr>
          <p:cNvPr id="3" name="Subtitle 2"/>
          <p:cNvSpPr>
            <a:spLocks noGrp="1"/>
          </p:cNvSpPr>
          <p:nvPr>
            <p:ph type="subTitle" idx="1"/>
          </p:nvPr>
        </p:nvSpPr>
        <p:spPr>
          <a:xfrm>
            <a:off x="1143000" y="3558779"/>
            <a:ext cx="6858000" cy="801612"/>
          </a:xfrm>
        </p:spPr>
        <p:txBody>
          <a:bodyPr>
            <a:normAutofit fontScale="47500" lnSpcReduction="20000"/>
          </a:bodyPr>
          <a:lstStyle/>
          <a:p>
            <a:r>
              <a:rPr lang="en-US" dirty="0" smtClean="0"/>
              <a:t>Kim Rathke</a:t>
            </a:r>
          </a:p>
          <a:p>
            <a:r>
              <a:rPr lang="en-US" dirty="0" smtClean="0"/>
              <a:t>Utah State Office of Education</a:t>
            </a:r>
            <a:endParaRPr lang="en-US" dirty="0"/>
          </a:p>
          <a:p>
            <a:r>
              <a:rPr lang="en-US" dirty="0" smtClean="0"/>
              <a:t>Fall 2014</a:t>
            </a:r>
          </a:p>
        </p:txBody>
      </p:sp>
    </p:spTree>
    <p:extLst>
      <p:ext uri="{BB962C8B-B14F-4D97-AF65-F5344CB8AC3E}">
        <p14:creationId xmlns:p14="http://schemas.microsoft.com/office/powerpoint/2010/main" val="2236072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4"/>
            <a:ext cx="7886700" cy="564356"/>
          </a:xfrm>
        </p:spPr>
        <p:txBody>
          <a:bodyPr>
            <a:noAutofit/>
          </a:bodyPr>
          <a:lstStyle/>
          <a:p>
            <a:pPr algn="ctr"/>
            <a:r>
              <a:rPr lang="en-US" sz="3600" b="1" dirty="0"/>
              <a:t>SAGE Formative</a:t>
            </a:r>
          </a:p>
        </p:txBody>
      </p:sp>
      <p:sp>
        <p:nvSpPr>
          <p:cNvPr id="3" name="Content Placeholder 2"/>
          <p:cNvSpPr>
            <a:spLocks noGrp="1"/>
          </p:cNvSpPr>
          <p:nvPr>
            <p:ph idx="1"/>
          </p:nvPr>
        </p:nvSpPr>
        <p:spPr>
          <a:xfrm>
            <a:off x="710604" y="1852132"/>
            <a:ext cx="7886700" cy="3263504"/>
          </a:xfrm>
        </p:spPr>
        <p:txBody>
          <a:bodyPr>
            <a:normAutofit fontScale="77500" lnSpcReduction="20000"/>
          </a:bodyPr>
          <a:lstStyle/>
          <a:p>
            <a:pPr marL="0" indent="0">
              <a:buNone/>
            </a:pPr>
            <a:r>
              <a:rPr lang="en-US" sz="3100" dirty="0" smtClean="0"/>
              <a:t>Three tools—Grades K-12, Math, Science and ELA</a:t>
            </a:r>
          </a:p>
          <a:p>
            <a:pPr lvl="1"/>
            <a:r>
              <a:rPr lang="en-US" sz="2100" dirty="0">
                <a:solidFill>
                  <a:srgbClr val="0070C0"/>
                </a:solidFill>
              </a:rPr>
              <a:t>SAGE Formative Item Bank </a:t>
            </a:r>
          </a:p>
          <a:p>
            <a:pPr lvl="2">
              <a:buFont typeface="Wingdings" panose="05000000000000000000" pitchFamily="2" charset="2"/>
              <a:buChar char="§"/>
            </a:pPr>
            <a:r>
              <a:rPr lang="en-US" sz="2100" dirty="0"/>
              <a:t>Includes ELA, math, and science items types that look and feel like the SAGE Summative item types</a:t>
            </a:r>
          </a:p>
          <a:p>
            <a:pPr marL="685800" lvl="2" indent="0">
              <a:buNone/>
            </a:pPr>
            <a:endParaRPr lang="en-US" sz="2100" dirty="0"/>
          </a:p>
          <a:p>
            <a:pPr lvl="1"/>
            <a:r>
              <a:rPr lang="en-US" sz="2100" dirty="0">
                <a:solidFill>
                  <a:srgbClr val="0070C0"/>
                </a:solidFill>
              </a:rPr>
              <a:t>Activity Builder </a:t>
            </a:r>
            <a:r>
              <a:rPr lang="en-US" sz="2100" dirty="0"/>
              <a:t>– Educator-created items that must align to math, science or ELA standards</a:t>
            </a:r>
          </a:p>
          <a:p>
            <a:pPr lvl="2">
              <a:buFont typeface="Wingdings" panose="05000000000000000000" pitchFamily="2" charset="2"/>
              <a:buChar char="§"/>
            </a:pPr>
            <a:r>
              <a:rPr lang="en-US" sz="2100" dirty="0"/>
              <a:t>Multiple choice; Multiple select; Table match; Hand-scored Constructed Response</a:t>
            </a:r>
          </a:p>
          <a:p>
            <a:pPr marL="685800" lvl="2" indent="0">
              <a:buNone/>
            </a:pPr>
            <a:endParaRPr lang="en-US" sz="2100" dirty="0"/>
          </a:p>
          <a:p>
            <a:pPr lvl="1"/>
            <a:r>
              <a:rPr lang="en-US" sz="2100" dirty="0">
                <a:solidFill>
                  <a:srgbClr val="0070C0"/>
                </a:solidFill>
              </a:rPr>
              <a:t>SAGE Instructional Support Materials</a:t>
            </a:r>
            <a:r>
              <a:rPr lang="en-US" sz="2100" dirty="0"/>
              <a:t>--Enhance instruction and professional development</a:t>
            </a:r>
          </a:p>
          <a:p>
            <a:pPr lvl="2">
              <a:buFont typeface="Wingdings" panose="05000000000000000000" pitchFamily="2" charset="2"/>
              <a:buChar char="§"/>
            </a:pPr>
            <a:r>
              <a:rPr lang="en-US" sz="2100" dirty="0"/>
              <a:t>Lesson plans; videos; quiz/test sets</a:t>
            </a:r>
          </a:p>
          <a:p>
            <a:endParaRPr lang="en-US" dirty="0"/>
          </a:p>
        </p:txBody>
      </p:sp>
    </p:spTree>
    <p:extLst>
      <p:ext uri="{BB962C8B-B14F-4D97-AF65-F5344CB8AC3E}">
        <p14:creationId xmlns:p14="http://schemas.microsoft.com/office/powerpoint/2010/main" val="3788774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4"/>
            <a:ext cx="7886700" cy="568711"/>
          </a:xfrm>
        </p:spPr>
        <p:txBody>
          <a:bodyPr>
            <a:normAutofit/>
          </a:bodyPr>
          <a:lstStyle/>
          <a:p>
            <a:pPr algn="ctr"/>
            <a:r>
              <a:rPr lang="en-US" sz="2700" b="1" dirty="0"/>
              <a:t>SAGE Formative Key Terminology</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44233" y="1699805"/>
            <a:ext cx="5567345" cy="3722897"/>
          </a:xfrm>
        </p:spPr>
      </p:pic>
    </p:spTree>
    <p:extLst>
      <p:ext uri="{BB962C8B-B14F-4D97-AF65-F5344CB8AC3E}">
        <p14:creationId xmlns:p14="http://schemas.microsoft.com/office/powerpoint/2010/main" val="37483404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4"/>
            <a:ext cx="7886700" cy="610076"/>
          </a:xfrm>
        </p:spPr>
        <p:txBody>
          <a:bodyPr>
            <a:noAutofit/>
          </a:bodyPr>
          <a:lstStyle/>
          <a:p>
            <a:pPr algn="ctr"/>
            <a:r>
              <a:rPr lang="en-US" sz="3600" b="1" dirty="0"/>
              <a:t>SAGE Formative Key Terminology</a:t>
            </a:r>
          </a:p>
        </p:txBody>
      </p:sp>
      <p:sp>
        <p:nvSpPr>
          <p:cNvPr id="3" name="Content Placeholder 2"/>
          <p:cNvSpPr>
            <a:spLocks noGrp="1"/>
          </p:cNvSpPr>
          <p:nvPr>
            <p:ph idx="1"/>
          </p:nvPr>
        </p:nvSpPr>
        <p:spPr>
          <a:xfrm>
            <a:off x="628650" y="2057400"/>
            <a:ext cx="7886700" cy="3263504"/>
          </a:xfrm>
        </p:spPr>
        <p:txBody>
          <a:bodyPr>
            <a:normAutofit/>
          </a:bodyPr>
          <a:lstStyle/>
          <a:p>
            <a:r>
              <a:rPr lang="en-US" sz="2600" b="1" dirty="0" smtClean="0"/>
              <a:t>Activity</a:t>
            </a:r>
            <a:r>
              <a:rPr lang="en-US" sz="2600" dirty="0"/>
              <a:t>: individual component of a resource—a lesson, a practice question, or a quiz question</a:t>
            </a:r>
          </a:p>
          <a:p>
            <a:r>
              <a:rPr lang="en-US" sz="2600" b="1" dirty="0" smtClean="0"/>
              <a:t>Resource</a:t>
            </a:r>
            <a:r>
              <a:rPr lang="en-US" sz="2600" dirty="0"/>
              <a:t>: educational materials and instructional aids (must contain at least one activity; may include stimulus &amp; </a:t>
            </a:r>
            <a:r>
              <a:rPr lang="en-US" sz="2600" dirty="0" smtClean="0"/>
              <a:t>items</a:t>
            </a:r>
          </a:p>
          <a:p>
            <a:r>
              <a:rPr lang="en-US" sz="2600" b="1" dirty="0"/>
              <a:t>Assignment</a:t>
            </a:r>
            <a:r>
              <a:rPr lang="en-US" sz="2600" dirty="0"/>
              <a:t>: a collection of student activity resources (a quiz or test)</a:t>
            </a:r>
          </a:p>
          <a:p>
            <a:endParaRPr lang="en-US" sz="2600" dirty="0"/>
          </a:p>
          <a:p>
            <a:endParaRPr lang="en-US" sz="2400" dirty="0"/>
          </a:p>
        </p:txBody>
      </p:sp>
    </p:spTree>
    <p:extLst>
      <p:ext uri="{BB962C8B-B14F-4D97-AF65-F5344CB8AC3E}">
        <p14:creationId xmlns:p14="http://schemas.microsoft.com/office/powerpoint/2010/main" val="9087740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4"/>
            <a:ext cx="7886700" cy="492638"/>
          </a:xfrm>
        </p:spPr>
        <p:txBody>
          <a:bodyPr>
            <a:noAutofit/>
          </a:bodyPr>
          <a:lstStyle/>
          <a:p>
            <a:pPr algn="ctr"/>
            <a:r>
              <a:rPr lang="en-US" sz="3600" b="1" dirty="0"/>
              <a:t>SAGE Formative Key Terminology</a:t>
            </a:r>
            <a:endParaRPr lang="en-US" sz="3600" dirty="0"/>
          </a:p>
        </p:txBody>
      </p:sp>
      <p:sp>
        <p:nvSpPr>
          <p:cNvPr id="3" name="Content Placeholder 2"/>
          <p:cNvSpPr>
            <a:spLocks noGrp="1"/>
          </p:cNvSpPr>
          <p:nvPr>
            <p:ph idx="1"/>
          </p:nvPr>
        </p:nvSpPr>
        <p:spPr>
          <a:xfrm>
            <a:off x="689162" y="1903739"/>
            <a:ext cx="7886700" cy="3263504"/>
          </a:xfrm>
        </p:spPr>
        <p:txBody>
          <a:bodyPr>
            <a:normAutofit/>
          </a:bodyPr>
          <a:lstStyle/>
          <a:p>
            <a:r>
              <a:rPr lang="en-US" sz="2400" b="1" dirty="0"/>
              <a:t>Stimulus</a:t>
            </a:r>
            <a:r>
              <a:rPr lang="en-US" sz="2400" dirty="0"/>
              <a:t>: a component in a resource that provides context for an activity—includes reading passages, images, graphs, tables, video or audio clips</a:t>
            </a:r>
          </a:p>
          <a:p>
            <a:r>
              <a:rPr lang="en-US" sz="2400" b="1" dirty="0"/>
              <a:t>Stem</a:t>
            </a:r>
            <a:r>
              <a:rPr lang="en-US" sz="2400" dirty="0"/>
              <a:t>: question or prompt in an activity that students must respond to</a:t>
            </a:r>
          </a:p>
          <a:p>
            <a:r>
              <a:rPr lang="en-US" sz="2400" b="1" dirty="0"/>
              <a:t>Content Editor</a:t>
            </a:r>
            <a:r>
              <a:rPr lang="en-US" sz="2400" dirty="0"/>
              <a:t>: tool in the Activity Builder that is used to align activities to standards, and to create and edit the content for activities and stimuli</a:t>
            </a:r>
          </a:p>
          <a:p>
            <a:endParaRPr lang="en-US" dirty="0"/>
          </a:p>
        </p:txBody>
      </p:sp>
    </p:spTree>
    <p:extLst>
      <p:ext uri="{BB962C8B-B14F-4D97-AF65-F5344CB8AC3E}">
        <p14:creationId xmlns:p14="http://schemas.microsoft.com/office/powerpoint/2010/main" val="35355661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4"/>
            <a:ext cx="7886700" cy="579596"/>
          </a:xfrm>
        </p:spPr>
        <p:txBody>
          <a:bodyPr>
            <a:noAutofit/>
          </a:bodyPr>
          <a:lstStyle/>
          <a:p>
            <a:pPr algn="ctr"/>
            <a:r>
              <a:rPr lang="en-US" sz="3600" b="1" dirty="0"/>
              <a:t>SAGE Formative Roles</a:t>
            </a:r>
          </a:p>
        </p:txBody>
      </p:sp>
      <p:sp>
        <p:nvSpPr>
          <p:cNvPr id="3" name="Content Placeholder 2"/>
          <p:cNvSpPr>
            <a:spLocks noGrp="1"/>
          </p:cNvSpPr>
          <p:nvPr>
            <p:ph idx="1"/>
          </p:nvPr>
        </p:nvSpPr>
        <p:spPr>
          <a:xfrm>
            <a:off x="628650" y="1828800"/>
            <a:ext cx="7886700" cy="3665220"/>
          </a:xfrm>
        </p:spPr>
        <p:txBody>
          <a:bodyPr>
            <a:normAutofit fontScale="77500" lnSpcReduction="20000"/>
          </a:bodyPr>
          <a:lstStyle/>
          <a:p>
            <a:r>
              <a:rPr lang="en-US" b="1" dirty="0" smtClean="0"/>
              <a:t>Educator</a:t>
            </a:r>
            <a:r>
              <a:rPr lang="en-US" dirty="0" smtClean="0"/>
              <a:t>: </a:t>
            </a:r>
          </a:p>
          <a:p>
            <a:pPr lvl="1"/>
            <a:r>
              <a:rPr lang="en-US" sz="2600" b="1" dirty="0"/>
              <a:t>School Educators </a:t>
            </a:r>
            <a:r>
              <a:rPr lang="en-US" sz="2600" dirty="0"/>
              <a:t>are school-level user, such as teachers, who may be associated with class rosters.</a:t>
            </a:r>
          </a:p>
          <a:p>
            <a:pPr marL="342900" lvl="1" indent="0">
              <a:buNone/>
            </a:pPr>
            <a:endParaRPr lang="en-US" sz="2100" dirty="0"/>
          </a:p>
          <a:p>
            <a:pPr lvl="1"/>
            <a:r>
              <a:rPr lang="en-US" sz="2600" b="1" dirty="0"/>
              <a:t>Administrative Educators </a:t>
            </a:r>
            <a:r>
              <a:rPr lang="en-US" sz="2600" dirty="0"/>
              <a:t>are administrative, state, LEA, or school-level users who can create common assignments and edit entity-level libraries.  </a:t>
            </a:r>
          </a:p>
          <a:p>
            <a:pPr marL="0" indent="0">
              <a:buNone/>
            </a:pPr>
            <a:endParaRPr lang="en-US" b="1" dirty="0" smtClean="0"/>
          </a:p>
          <a:p>
            <a:r>
              <a:rPr lang="en-US" b="1" dirty="0" smtClean="0"/>
              <a:t>Educator Group</a:t>
            </a:r>
            <a:r>
              <a:rPr lang="en-US" dirty="0" smtClean="0"/>
              <a:t>: A customizable group of educators who can collaborate on and share activities and resources with each other in the group’s shared library.</a:t>
            </a:r>
          </a:p>
          <a:p>
            <a:endParaRPr lang="en-US" dirty="0"/>
          </a:p>
        </p:txBody>
      </p:sp>
    </p:spTree>
    <p:extLst>
      <p:ext uri="{BB962C8B-B14F-4D97-AF65-F5344CB8AC3E}">
        <p14:creationId xmlns:p14="http://schemas.microsoft.com/office/powerpoint/2010/main" val="7773944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3274" y="807021"/>
            <a:ext cx="7886700" cy="504206"/>
          </a:xfrm>
        </p:spPr>
        <p:txBody>
          <a:bodyPr>
            <a:normAutofit/>
          </a:bodyPr>
          <a:lstStyle/>
          <a:p>
            <a:pPr algn="ctr"/>
            <a:r>
              <a:rPr lang="en-US" sz="2700" b="1" dirty="0"/>
              <a:t>SAGE Formative Assignment Process</a:t>
            </a:r>
          </a:p>
        </p:txBody>
      </p:sp>
      <p:sp>
        <p:nvSpPr>
          <p:cNvPr id="5" name="TextBox 4"/>
          <p:cNvSpPr txBox="1"/>
          <p:nvPr/>
        </p:nvSpPr>
        <p:spPr>
          <a:xfrm>
            <a:off x="714530" y="2256286"/>
            <a:ext cx="1139049" cy="646331"/>
          </a:xfrm>
          <a:prstGeom prst="rect">
            <a:avLst/>
          </a:prstGeom>
          <a:noFill/>
        </p:spPr>
        <p:txBody>
          <a:bodyPr wrap="square" rtlCol="0">
            <a:spAutoFit/>
          </a:bodyPr>
          <a:lstStyle/>
          <a:p>
            <a:r>
              <a:rPr lang="en-US" dirty="0"/>
              <a:t>Create Activity</a:t>
            </a:r>
          </a:p>
        </p:txBody>
      </p:sp>
      <p:sp>
        <p:nvSpPr>
          <p:cNvPr id="6" name="TextBox 5"/>
          <p:cNvSpPr txBox="1"/>
          <p:nvPr/>
        </p:nvSpPr>
        <p:spPr>
          <a:xfrm>
            <a:off x="228601" y="3262957"/>
            <a:ext cx="1257846" cy="646331"/>
          </a:xfrm>
          <a:prstGeom prst="rect">
            <a:avLst/>
          </a:prstGeom>
          <a:noFill/>
        </p:spPr>
        <p:txBody>
          <a:bodyPr wrap="square" rtlCol="0">
            <a:spAutoFit/>
          </a:bodyPr>
          <a:lstStyle/>
          <a:p>
            <a:pPr algn="ctr"/>
            <a:r>
              <a:rPr lang="en-US" dirty="0"/>
              <a:t>Build Resource</a:t>
            </a:r>
          </a:p>
        </p:txBody>
      </p:sp>
      <p:sp>
        <p:nvSpPr>
          <p:cNvPr id="7" name="Down Arrow 6"/>
          <p:cNvSpPr/>
          <p:nvPr/>
        </p:nvSpPr>
        <p:spPr>
          <a:xfrm>
            <a:off x="897371" y="2920905"/>
            <a:ext cx="265781" cy="344314"/>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ight Arrow 7"/>
          <p:cNvSpPr/>
          <p:nvPr/>
        </p:nvSpPr>
        <p:spPr>
          <a:xfrm>
            <a:off x="1554077" y="2484152"/>
            <a:ext cx="339537" cy="276511"/>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Box 8"/>
          <p:cNvSpPr txBox="1"/>
          <p:nvPr/>
        </p:nvSpPr>
        <p:spPr>
          <a:xfrm>
            <a:off x="1950052" y="2484152"/>
            <a:ext cx="1012753" cy="369332"/>
          </a:xfrm>
          <a:prstGeom prst="rect">
            <a:avLst/>
          </a:prstGeom>
          <a:noFill/>
        </p:spPr>
        <p:txBody>
          <a:bodyPr wrap="square" rtlCol="0">
            <a:spAutoFit/>
          </a:bodyPr>
          <a:lstStyle/>
          <a:p>
            <a:r>
              <a:rPr lang="en-US" dirty="0"/>
              <a:t>Publish</a:t>
            </a:r>
          </a:p>
        </p:txBody>
      </p:sp>
      <p:sp>
        <p:nvSpPr>
          <p:cNvPr id="10" name="Down Arrow 9"/>
          <p:cNvSpPr/>
          <p:nvPr/>
        </p:nvSpPr>
        <p:spPr>
          <a:xfrm>
            <a:off x="2084293" y="3078726"/>
            <a:ext cx="363474" cy="733806"/>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TextBox 10"/>
          <p:cNvSpPr txBox="1"/>
          <p:nvPr/>
        </p:nvSpPr>
        <p:spPr>
          <a:xfrm>
            <a:off x="1295401" y="4060858"/>
            <a:ext cx="1667406" cy="830997"/>
          </a:xfrm>
          <a:prstGeom prst="rect">
            <a:avLst/>
          </a:prstGeom>
          <a:noFill/>
        </p:spPr>
        <p:txBody>
          <a:bodyPr wrap="square" rtlCol="0">
            <a:spAutoFit/>
          </a:bodyPr>
          <a:lstStyle/>
          <a:p>
            <a:pPr algn="ctr"/>
            <a:r>
              <a:rPr lang="en-US" sz="2400" dirty="0"/>
              <a:t>Browse Resources</a:t>
            </a:r>
          </a:p>
        </p:txBody>
      </p:sp>
      <p:sp>
        <p:nvSpPr>
          <p:cNvPr id="12" name="Right Arrow 11"/>
          <p:cNvSpPr/>
          <p:nvPr/>
        </p:nvSpPr>
        <p:spPr>
          <a:xfrm>
            <a:off x="2767525" y="3865943"/>
            <a:ext cx="369794" cy="320868"/>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p:cNvSpPr txBox="1"/>
          <p:nvPr/>
        </p:nvSpPr>
        <p:spPr>
          <a:xfrm>
            <a:off x="4497327" y="3570058"/>
            <a:ext cx="880693" cy="923330"/>
          </a:xfrm>
          <a:prstGeom prst="rect">
            <a:avLst/>
          </a:prstGeom>
          <a:noFill/>
        </p:spPr>
        <p:txBody>
          <a:bodyPr wrap="square" rtlCol="0">
            <a:spAutoFit/>
          </a:bodyPr>
          <a:lstStyle/>
          <a:p>
            <a:pPr algn="ctr"/>
            <a:r>
              <a:rPr lang="en-US" dirty="0"/>
              <a:t>Add </a:t>
            </a:r>
          </a:p>
          <a:p>
            <a:pPr algn="ctr"/>
            <a:r>
              <a:rPr lang="en-US" dirty="0"/>
              <a:t>to </a:t>
            </a:r>
          </a:p>
          <a:p>
            <a:pPr algn="ctr"/>
            <a:r>
              <a:rPr lang="en-US" dirty="0"/>
              <a:t>Cart</a:t>
            </a:r>
          </a:p>
        </p:txBody>
      </p:sp>
      <p:sp>
        <p:nvSpPr>
          <p:cNvPr id="14" name="Right Arrow 13"/>
          <p:cNvSpPr/>
          <p:nvPr/>
        </p:nvSpPr>
        <p:spPr>
          <a:xfrm>
            <a:off x="5273894" y="3773810"/>
            <a:ext cx="342900" cy="320868"/>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TextBox 20"/>
          <p:cNvSpPr txBox="1"/>
          <p:nvPr/>
        </p:nvSpPr>
        <p:spPr>
          <a:xfrm>
            <a:off x="5675398" y="2940516"/>
            <a:ext cx="1182940" cy="2308324"/>
          </a:xfrm>
          <a:prstGeom prst="rect">
            <a:avLst/>
          </a:prstGeom>
          <a:noFill/>
          <a:ln w="38100">
            <a:solidFill>
              <a:srgbClr val="7030A0"/>
            </a:solidFill>
          </a:ln>
        </p:spPr>
        <p:txBody>
          <a:bodyPr wrap="square" rtlCol="0">
            <a:spAutoFit/>
          </a:bodyPr>
          <a:lstStyle/>
          <a:p>
            <a:pPr algn="ctr"/>
            <a:r>
              <a:rPr lang="en-US" dirty="0">
                <a:solidFill>
                  <a:srgbClr val="FF0000"/>
                </a:solidFill>
              </a:rPr>
              <a:t>Activity</a:t>
            </a:r>
          </a:p>
          <a:p>
            <a:pPr algn="ctr"/>
            <a:r>
              <a:rPr lang="en-US" dirty="0">
                <a:solidFill>
                  <a:srgbClr val="FF0000"/>
                </a:solidFill>
              </a:rPr>
              <a:t>Activity</a:t>
            </a:r>
          </a:p>
          <a:p>
            <a:pPr algn="ctr"/>
            <a:endParaRPr lang="en-US" dirty="0"/>
          </a:p>
          <a:p>
            <a:pPr algn="ctr"/>
            <a:endParaRPr lang="en-US" dirty="0"/>
          </a:p>
          <a:p>
            <a:pPr algn="ctr"/>
            <a:r>
              <a:rPr lang="en-US" dirty="0">
                <a:solidFill>
                  <a:srgbClr val="0070C0"/>
                </a:solidFill>
              </a:rPr>
              <a:t>Resource</a:t>
            </a:r>
          </a:p>
          <a:p>
            <a:pPr algn="ctr"/>
            <a:r>
              <a:rPr lang="en-US" dirty="0">
                <a:solidFill>
                  <a:srgbClr val="0070C0"/>
                </a:solidFill>
              </a:rPr>
              <a:t>Activity</a:t>
            </a:r>
          </a:p>
          <a:p>
            <a:pPr algn="ctr"/>
            <a:r>
              <a:rPr lang="en-US" dirty="0">
                <a:solidFill>
                  <a:srgbClr val="0070C0"/>
                </a:solidFill>
              </a:rPr>
              <a:t>Activity</a:t>
            </a:r>
          </a:p>
          <a:p>
            <a:pPr algn="ctr"/>
            <a:r>
              <a:rPr lang="en-US" dirty="0">
                <a:solidFill>
                  <a:srgbClr val="0070C0"/>
                </a:solidFill>
              </a:rPr>
              <a:t>Activity</a:t>
            </a:r>
          </a:p>
        </p:txBody>
      </p:sp>
      <p:sp>
        <p:nvSpPr>
          <p:cNvPr id="22" name="Right Arrow 21"/>
          <p:cNvSpPr/>
          <p:nvPr/>
        </p:nvSpPr>
        <p:spPr>
          <a:xfrm>
            <a:off x="6931558" y="3796189"/>
            <a:ext cx="508049" cy="309282"/>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3" name="TextBox 22"/>
          <p:cNvSpPr txBox="1"/>
          <p:nvPr/>
        </p:nvSpPr>
        <p:spPr>
          <a:xfrm>
            <a:off x="7512828" y="3639206"/>
            <a:ext cx="1085450" cy="923330"/>
          </a:xfrm>
          <a:prstGeom prst="rect">
            <a:avLst/>
          </a:prstGeom>
          <a:noFill/>
          <a:ln w="28575">
            <a:solidFill>
              <a:srgbClr val="002060"/>
            </a:solidFill>
          </a:ln>
        </p:spPr>
        <p:txBody>
          <a:bodyPr wrap="square" rtlCol="0">
            <a:spAutoFit/>
          </a:bodyPr>
          <a:lstStyle/>
          <a:p>
            <a:pPr algn="ctr"/>
            <a:r>
              <a:rPr lang="en-US" dirty="0"/>
              <a:t>Assign to Students</a:t>
            </a:r>
          </a:p>
        </p:txBody>
      </p:sp>
      <p:sp>
        <p:nvSpPr>
          <p:cNvPr id="24" name="Rectangle 23"/>
          <p:cNvSpPr/>
          <p:nvPr/>
        </p:nvSpPr>
        <p:spPr>
          <a:xfrm>
            <a:off x="5579113" y="2469308"/>
            <a:ext cx="1390124" cy="369332"/>
          </a:xfrm>
          <a:prstGeom prst="rect">
            <a:avLst/>
          </a:prstGeom>
          <a:solidFill>
            <a:schemeClr val="bg1"/>
          </a:solidFill>
          <a:ln w="38100">
            <a:solidFill>
              <a:srgbClr val="7030A0"/>
            </a:solidFill>
          </a:ln>
        </p:spPr>
        <p:txBody>
          <a:bodyPr wrap="none">
            <a:spAutoFit/>
          </a:bodyPr>
          <a:lstStyle/>
          <a:p>
            <a:r>
              <a:rPr lang="en-US" dirty="0">
                <a:solidFill>
                  <a:srgbClr val="7030A0"/>
                </a:solidFill>
              </a:rPr>
              <a:t>Assignment</a:t>
            </a:r>
          </a:p>
        </p:txBody>
      </p:sp>
      <p:sp>
        <p:nvSpPr>
          <p:cNvPr id="46" name="TextBox 45"/>
          <p:cNvSpPr txBox="1"/>
          <p:nvPr/>
        </p:nvSpPr>
        <p:spPr>
          <a:xfrm>
            <a:off x="3269126" y="2830649"/>
            <a:ext cx="914400" cy="369332"/>
          </a:xfrm>
          <a:prstGeom prst="rect">
            <a:avLst/>
          </a:prstGeom>
          <a:noFill/>
          <a:ln>
            <a:solidFill>
              <a:srgbClr val="FF0000"/>
            </a:solidFill>
          </a:ln>
        </p:spPr>
        <p:txBody>
          <a:bodyPr wrap="square" rtlCol="0">
            <a:spAutoFit/>
          </a:bodyPr>
          <a:lstStyle/>
          <a:p>
            <a:pPr algn="ctr"/>
            <a:r>
              <a:rPr lang="en-US" dirty="0">
                <a:solidFill>
                  <a:srgbClr val="FF0000"/>
                </a:solidFill>
              </a:rPr>
              <a:t>Activity</a:t>
            </a:r>
          </a:p>
        </p:txBody>
      </p:sp>
      <p:sp>
        <p:nvSpPr>
          <p:cNvPr id="47" name="TextBox 46"/>
          <p:cNvSpPr txBox="1"/>
          <p:nvPr/>
        </p:nvSpPr>
        <p:spPr>
          <a:xfrm>
            <a:off x="3269126" y="3202615"/>
            <a:ext cx="914400" cy="369332"/>
          </a:xfrm>
          <a:prstGeom prst="rect">
            <a:avLst/>
          </a:prstGeom>
          <a:noFill/>
          <a:ln>
            <a:solidFill>
              <a:srgbClr val="FF0000"/>
            </a:solidFill>
          </a:ln>
        </p:spPr>
        <p:txBody>
          <a:bodyPr wrap="square" rtlCol="0">
            <a:spAutoFit/>
          </a:bodyPr>
          <a:lstStyle/>
          <a:p>
            <a:pPr algn="ctr"/>
            <a:r>
              <a:rPr lang="en-US" dirty="0">
                <a:solidFill>
                  <a:srgbClr val="FF0000"/>
                </a:solidFill>
              </a:rPr>
              <a:t>Activity</a:t>
            </a:r>
          </a:p>
        </p:txBody>
      </p:sp>
      <p:sp>
        <p:nvSpPr>
          <p:cNvPr id="48" name="TextBox 47"/>
          <p:cNvSpPr txBox="1"/>
          <p:nvPr/>
        </p:nvSpPr>
        <p:spPr>
          <a:xfrm>
            <a:off x="3094632" y="4105471"/>
            <a:ext cx="1266002" cy="1200329"/>
          </a:xfrm>
          <a:prstGeom prst="rect">
            <a:avLst/>
          </a:prstGeom>
          <a:noFill/>
          <a:ln>
            <a:solidFill>
              <a:srgbClr val="0070C0"/>
            </a:solidFill>
          </a:ln>
        </p:spPr>
        <p:txBody>
          <a:bodyPr wrap="square" rtlCol="0">
            <a:spAutoFit/>
          </a:bodyPr>
          <a:lstStyle/>
          <a:p>
            <a:pPr algn="ctr"/>
            <a:r>
              <a:rPr lang="en-US" dirty="0">
                <a:solidFill>
                  <a:srgbClr val="0070C0"/>
                </a:solidFill>
              </a:rPr>
              <a:t>Resource</a:t>
            </a:r>
          </a:p>
          <a:p>
            <a:pPr algn="ctr"/>
            <a:r>
              <a:rPr lang="en-US" dirty="0">
                <a:solidFill>
                  <a:srgbClr val="0070C0"/>
                </a:solidFill>
              </a:rPr>
              <a:t>Activity</a:t>
            </a:r>
          </a:p>
          <a:p>
            <a:pPr algn="ctr"/>
            <a:r>
              <a:rPr lang="en-US" dirty="0">
                <a:solidFill>
                  <a:srgbClr val="0070C0"/>
                </a:solidFill>
              </a:rPr>
              <a:t>Activity</a:t>
            </a:r>
          </a:p>
          <a:p>
            <a:pPr algn="ctr"/>
            <a:r>
              <a:rPr lang="en-US" dirty="0">
                <a:solidFill>
                  <a:srgbClr val="0070C0"/>
                </a:solidFill>
              </a:rPr>
              <a:t>Activity</a:t>
            </a:r>
          </a:p>
        </p:txBody>
      </p:sp>
      <p:pic>
        <p:nvPicPr>
          <p:cNvPr id="1032" name="Picture 8" descr="http://henrygilamonster.wikispaces.com/file/view/computer.jpg/294233232/compu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167779">
            <a:off x="7364635" y="2193425"/>
            <a:ext cx="1139996" cy="1048796"/>
          </a:xfrm>
          <a:prstGeom prst="rect">
            <a:avLst/>
          </a:prstGeom>
          <a:noFill/>
          <a:extLst>
            <a:ext uri="{909E8E84-426E-40DD-AFC4-6F175D3DCCD1}">
              <a14:hiddenFill xmlns:a14="http://schemas.microsoft.com/office/drawing/2010/main">
                <a:solidFill>
                  <a:srgbClr val="FFFFFF"/>
                </a:solidFill>
              </a14:hiddenFill>
            </a:ext>
          </a:extLst>
        </p:spPr>
      </p:pic>
      <p:sp>
        <p:nvSpPr>
          <p:cNvPr id="55" name="TextBox 54"/>
          <p:cNvSpPr txBox="1"/>
          <p:nvPr/>
        </p:nvSpPr>
        <p:spPr>
          <a:xfrm>
            <a:off x="3274012" y="3574581"/>
            <a:ext cx="914400" cy="369332"/>
          </a:xfrm>
          <a:prstGeom prst="rect">
            <a:avLst/>
          </a:prstGeom>
          <a:noFill/>
          <a:ln>
            <a:solidFill>
              <a:srgbClr val="FF0000"/>
            </a:solidFill>
          </a:ln>
        </p:spPr>
        <p:txBody>
          <a:bodyPr wrap="square" rtlCol="0">
            <a:spAutoFit/>
          </a:bodyPr>
          <a:lstStyle/>
          <a:p>
            <a:pPr algn="ctr"/>
            <a:r>
              <a:rPr lang="en-US" dirty="0">
                <a:solidFill>
                  <a:srgbClr val="FF0000"/>
                </a:solidFill>
              </a:rPr>
              <a:t>Activity</a:t>
            </a:r>
          </a:p>
        </p:txBody>
      </p:sp>
      <p:sp>
        <p:nvSpPr>
          <p:cNvPr id="1027" name="Bent-Up Arrow 1026"/>
          <p:cNvSpPr/>
          <p:nvPr/>
        </p:nvSpPr>
        <p:spPr>
          <a:xfrm rot="5400000">
            <a:off x="863066" y="3930782"/>
            <a:ext cx="637794" cy="548640"/>
          </a:xfrm>
          <a:prstGeom prst="bentUp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44" name="Bent Arrow 1043"/>
          <p:cNvSpPr/>
          <p:nvPr/>
        </p:nvSpPr>
        <p:spPr>
          <a:xfrm rot="5400000">
            <a:off x="4345921" y="2959731"/>
            <a:ext cx="496612" cy="654054"/>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1046" name="Bent-Up Arrow 1045"/>
          <p:cNvSpPr/>
          <p:nvPr/>
        </p:nvSpPr>
        <p:spPr>
          <a:xfrm>
            <a:off x="4475628" y="4476356"/>
            <a:ext cx="637794" cy="54864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47" name="Plus 1046"/>
          <p:cNvSpPr/>
          <p:nvPr/>
        </p:nvSpPr>
        <p:spPr>
          <a:xfrm>
            <a:off x="6087439" y="3639211"/>
            <a:ext cx="373472" cy="346642"/>
          </a:xfrm>
          <a:prstGeom prst="mathPlu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050" name="Picture 104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8231" y="950153"/>
            <a:ext cx="1258823" cy="1258823"/>
          </a:xfrm>
          <a:prstGeom prst="rect">
            <a:avLst/>
          </a:prstGeom>
        </p:spPr>
      </p:pic>
    </p:spTree>
    <p:extLst>
      <p:ext uri="{BB962C8B-B14F-4D97-AF65-F5344CB8AC3E}">
        <p14:creationId xmlns:p14="http://schemas.microsoft.com/office/powerpoint/2010/main" val="36474119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4"/>
            <a:ext cx="7886700" cy="427196"/>
          </a:xfrm>
        </p:spPr>
        <p:txBody>
          <a:bodyPr>
            <a:noAutofit/>
          </a:bodyPr>
          <a:lstStyle/>
          <a:p>
            <a:pPr algn="ctr"/>
            <a:r>
              <a:rPr lang="en-US" sz="3200" b="1" dirty="0"/>
              <a:t>Educator Features: Teacher Home Page</a:t>
            </a: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78531" y="1809751"/>
            <a:ext cx="7586939" cy="15011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08272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886700" cy="518636"/>
          </a:xfrm>
        </p:spPr>
        <p:txBody>
          <a:bodyPr>
            <a:noAutofit/>
          </a:bodyPr>
          <a:lstStyle/>
          <a:p>
            <a:pPr algn="ctr"/>
            <a:r>
              <a:rPr lang="en-US" sz="3200" b="1" dirty="0"/>
              <a:t>Educator Features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19043010"/>
              </p:ext>
            </p:extLst>
          </p:nvPr>
        </p:nvGraphicFramePr>
        <p:xfrm>
          <a:off x="457200" y="1084693"/>
          <a:ext cx="7962900" cy="4319472"/>
        </p:xfrm>
        <a:graphic>
          <a:graphicData uri="http://schemas.openxmlformats.org/drawingml/2006/table">
            <a:tbl>
              <a:tblPr firstRow="1" bandRow="1">
                <a:tableStyleId>{7DF18680-E054-41AD-8BC1-D1AEF772440D}</a:tableStyleId>
              </a:tblPr>
              <a:tblGrid>
                <a:gridCol w="2058045"/>
                <a:gridCol w="5904855"/>
              </a:tblGrid>
              <a:tr h="363107">
                <a:tc>
                  <a:txBody>
                    <a:bodyPr/>
                    <a:lstStyle/>
                    <a:p>
                      <a:pPr marL="0" marR="0">
                        <a:spcBef>
                          <a:spcPts val="0"/>
                        </a:spcBef>
                        <a:spcAft>
                          <a:spcPts val="0"/>
                        </a:spcAft>
                      </a:pPr>
                      <a:r>
                        <a:rPr lang="en-US" sz="1500" dirty="0">
                          <a:effectLst/>
                        </a:rPr>
                        <a:t>Feature </a:t>
                      </a:r>
                      <a:endParaRPr lang="en-US" sz="1500" dirty="0">
                        <a:solidFill>
                          <a:schemeClr val="tx1"/>
                        </a:solidFill>
                        <a:effectLst/>
                        <a:latin typeface="Calibri"/>
                        <a:ea typeface="Calibri"/>
                        <a:cs typeface="Calibri"/>
                      </a:endParaRPr>
                    </a:p>
                  </a:txBody>
                  <a:tcPr marL="54769" marR="54769" marT="34290" marB="34290"/>
                </a:tc>
                <a:tc>
                  <a:txBody>
                    <a:bodyPr/>
                    <a:lstStyle/>
                    <a:p>
                      <a:pPr marL="0" marR="0">
                        <a:spcBef>
                          <a:spcPts val="0"/>
                        </a:spcBef>
                        <a:spcAft>
                          <a:spcPts val="0"/>
                        </a:spcAft>
                      </a:pPr>
                      <a:r>
                        <a:rPr lang="en-US" sz="1500" dirty="0">
                          <a:effectLst/>
                        </a:rPr>
                        <a:t>Description</a:t>
                      </a:r>
                      <a:endParaRPr lang="en-US" sz="1500" dirty="0">
                        <a:solidFill>
                          <a:schemeClr val="tx1"/>
                        </a:solidFill>
                        <a:effectLst/>
                        <a:latin typeface="Calibri"/>
                        <a:ea typeface="Calibri"/>
                        <a:cs typeface="Calibri"/>
                      </a:endParaRPr>
                    </a:p>
                  </a:txBody>
                  <a:tcPr marL="54769" marR="54769" marT="34290" marB="34290"/>
                </a:tc>
              </a:tr>
              <a:tr h="755965">
                <a:tc>
                  <a:txBody>
                    <a:bodyPr/>
                    <a:lstStyle/>
                    <a:p>
                      <a:pPr marL="0" marR="0">
                        <a:spcBef>
                          <a:spcPts val="0"/>
                        </a:spcBef>
                        <a:spcAft>
                          <a:spcPts val="0"/>
                        </a:spcAft>
                      </a:pPr>
                      <a:r>
                        <a:rPr lang="en-US" sz="1500" dirty="0">
                          <a:effectLst/>
                        </a:rPr>
                        <a:t>Browse </a:t>
                      </a:r>
                      <a:r>
                        <a:rPr lang="en-US" sz="1500" dirty="0" smtClean="0">
                          <a:effectLst/>
                        </a:rPr>
                        <a:t>Resources</a:t>
                      </a:r>
                      <a:endParaRPr lang="en-US" sz="1500" dirty="0">
                        <a:solidFill>
                          <a:schemeClr val="tx1"/>
                        </a:solidFill>
                        <a:effectLst/>
                      </a:endParaRPr>
                    </a:p>
                  </a:txBody>
                  <a:tcPr marL="54769" marR="54769" marT="34290" marB="34290" anchor="ctr"/>
                </a:tc>
                <a:tc>
                  <a:txBody>
                    <a:bodyPr/>
                    <a:lstStyle/>
                    <a:p>
                      <a:pPr marL="342900" marR="0" lvl="0" indent="-342900">
                        <a:spcBef>
                          <a:spcPts val="0"/>
                        </a:spcBef>
                        <a:spcAft>
                          <a:spcPts val="300"/>
                        </a:spcAft>
                        <a:buFont typeface="Symbol"/>
                        <a:buChar char=""/>
                      </a:pPr>
                      <a:r>
                        <a:rPr lang="en-US" sz="1500" dirty="0">
                          <a:effectLst/>
                        </a:rPr>
                        <a:t>Search for </a:t>
                      </a:r>
                      <a:r>
                        <a:rPr lang="en-US" sz="1500" dirty="0" smtClean="0">
                          <a:effectLst/>
                        </a:rPr>
                        <a:t>resources, create resources, and create</a:t>
                      </a:r>
                      <a:r>
                        <a:rPr lang="en-US" sz="1500" baseline="0" dirty="0" smtClean="0">
                          <a:effectLst/>
                        </a:rPr>
                        <a:t> assignments</a:t>
                      </a:r>
                      <a:endParaRPr lang="en-US" sz="1500" dirty="0">
                        <a:effectLst/>
                      </a:endParaRPr>
                    </a:p>
                    <a:p>
                      <a:pPr marL="342900" marR="0" lvl="0" indent="-342900">
                        <a:spcBef>
                          <a:spcPts val="0"/>
                        </a:spcBef>
                        <a:spcAft>
                          <a:spcPts val="300"/>
                        </a:spcAft>
                        <a:buFont typeface="Symbol"/>
                        <a:buChar char=""/>
                      </a:pPr>
                      <a:r>
                        <a:rPr lang="en-US" sz="1500" dirty="0" smtClean="0">
                          <a:effectLst/>
                        </a:rPr>
                        <a:t>Copy available resources to the Activity Builder </a:t>
                      </a:r>
                      <a:endParaRPr lang="en-US" sz="1500" dirty="0">
                        <a:solidFill>
                          <a:schemeClr val="tx1"/>
                        </a:solidFill>
                        <a:effectLst/>
                        <a:latin typeface="Calibri"/>
                        <a:ea typeface="Calibri"/>
                        <a:cs typeface="Calibri"/>
                      </a:endParaRPr>
                    </a:p>
                  </a:txBody>
                  <a:tcPr marL="54769" marR="54769" marT="34290" marB="34290" anchor="ctr"/>
                </a:tc>
              </a:tr>
              <a:tr h="1010376">
                <a:tc>
                  <a:txBody>
                    <a:bodyPr/>
                    <a:lstStyle/>
                    <a:p>
                      <a:pPr marL="0" marR="0">
                        <a:spcBef>
                          <a:spcPts val="0"/>
                        </a:spcBef>
                        <a:spcAft>
                          <a:spcPts val="0"/>
                        </a:spcAft>
                      </a:pPr>
                      <a:r>
                        <a:rPr lang="en-US" sz="1500" dirty="0">
                          <a:effectLst/>
                        </a:rPr>
                        <a:t>View Assignments</a:t>
                      </a:r>
                      <a:endParaRPr lang="en-US" sz="1500" dirty="0">
                        <a:solidFill>
                          <a:schemeClr val="tx1"/>
                        </a:solidFill>
                        <a:effectLst/>
                        <a:latin typeface="Calibri"/>
                        <a:ea typeface="Calibri"/>
                        <a:cs typeface="Calibri"/>
                      </a:endParaRPr>
                    </a:p>
                  </a:txBody>
                  <a:tcPr marL="54769" marR="54769" marT="34290" marB="34290" anchor="ctr"/>
                </a:tc>
                <a:tc>
                  <a:txBody>
                    <a:bodyPr/>
                    <a:lstStyle/>
                    <a:p>
                      <a:pPr marL="342900" marR="0" lvl="0" indent="-342900">
                        <a:spcBef>
                          <a:spcPts val="0"/>
                        </a:spcBef>
                        <a:spcAft>
                          <a:spcPts val="300"/>
                        </a:spcAft>
                        <a:buFont typeface="Symbol"/>
                        <a:buChar char=""/>
                      </a:pPr>
                      <a:r>
                        <a:rPr lang="en-US" sz="1500" dirty="0">
                          <a:effectLst/>
                        </a:rPr>
                        <a:t>View active, recently completed, and archived </a:t>
                      </a:r>
                      <a:r>
                        <a:rPr lang="en-US" sz="1500" dirty="0" smtClean="0">
                          <a:effectLst/>
                        </a:rPr>
                        <a:t>assignments</a:t>
                      </a:r>
                      <a:endParaRPr lang="en-US" sz="1500" dirty="0">
                        <a:effectLst/>
                      </a:endParaRPr>
                    </a:p>
                    <a:p>
                      <a:pPr marL="342900" marR="0" lvl="0" indent="-342900">
                        <a:spcBef>
                          <a:spcPts val="0"/>
                        </a:spcBef>
                        <a:spcAft>
                          <a:spcPts val="300"/>
                        </a:spcAft>
                        <a:buFont typeface="Symbol"/>
                        <a:buChar char=""/>
                      </a:pPr>
                      <a:r>
                        <a:rPr lang="en-US" sz="1500" dirty="0" smtClean="0">
                          <a:effectLst/>
                        </a:rPr>
                        <a:t>Edit, copy</a:t>
                      </a:r>
                      <a:r>
                        <a:rPr lang="en-US" sz="1500" baseline="0" dirty="0" smtClean="0">
                          <a:effectLst/>
                        </a:rPr>
                        <a:t>, delete, and enter hand scores for existing assignments</a:t>
                      </a:r>
                    </a:p>
                    <a:p>
                      <a:pPr marL="342900" marR="0" lvl="0" indent="-342900">
                        <a:spcBef>
                          <a:spcPts val="0"/>
                        </a:spcBef>
                        <a:spcAft>
                          <a:spcPts val="300"/>
                        </a:spcAft>
                        <a:buFont typeface="Symbol"/>
                        <a:buChar char=""/>
                      </a:pPr>
                      <a:r>
                        <a:rPr lang="en-US" sz="1500" baseline="0" dirty="0" smtClean="0">
                          <a:effectLst/>
                        </a:rPr>
                        <a:t>Access reports for completed assignments</a:t>
                      </a:r>
                      <a:endParaRPr lang="en-US" sz="1500" baseline="0" dirty="0" smtClean="0">
                        <a:solidFill>
                          <a:schemeClr val="tx1"/>
                        </a:solidFill>
                        <a:effectLst/>
                        <a:latin typeface="Calibri"/>
                        <a:ea typeface="Calibri"/>
                        <a:cs typeface="Calibri"/>
                      </a:endParaRPr>
                    </a:p>
                  </a:txBody>
                  <a:tcPr marL="54769" marR="54769" marT="34290" marB="34290" anchor="ctr"/>
                </a:tc>
              </a:tr>
              <a:tr h="501553">
                <a:tc>
                  <a:txBody>
                    <a:bodyPr/>
                    <a:lstStyle/>
                    <a:p>
                      <a:pPr marL="0" marR="0">
                        <a:spcBef>
                          <a:spcPts val="0"/>
                        </a:spcBef>
                        <a:spcAft>
                          <a:spcPts val="0"/>
                        </a:spcAft>
                      </a:pPr>
                      <a:r>
                        <a:rPr lang="en-US" sz="1500" dirty="0" smtClean="0">
                          <a:effectLst/>
                        </a:rPr>
                        <a:t>Activity</a:t>
                      </a:r>
                      <a:r>
                        <a:rPr lang="en-US" sz="1500" baseline="0" dirty="0" smtClean="0">
                          <a:effectLst/>
                        </a:rPr>
                        <a:t> Builder </a:t>
                      </a:r>
                      <a:endParaRPr lang="en-US" sz="1500" dirty="0">
                        <a:solidFill>
                          <a:schemeClr val="tx1"/>
                        </a:solidFill>
                        <a:effectLst/>
                        <a:latin typeface="Calibri"/>
                        <a:ea typeface="Calibri"/>
                        <a:cs typeface="Calibri"/>
                      </a:endParaRPr>
                    </a:p>
                  </a:txBody>
                  <a:tcPr marL="54769" marR="54769" marT="34290" marB="34290" anchor="ctr"/>
                </a:tc>
                <a:tc>
                  <a:txBody>
                    <a:bodyPr/>
                    <a:lstStyle/>
                    <a:p>
                      <a:pPr marL="342900" marR="0" lvl="0" indent="-342900">
                        <a:spcBef>
                          <a:spcPts val="0"/>
                        </a:spcBef>
                        <a:spcAft>
                          <a:spcPts val="0"/>
                        </a:spcAft>
                        <a:buFont typeface="Symbol"/>
                        <a:buChar char=""/>
                      </a:pPr>
                      <a:r>
                        <a:rPr lang="en-US" sz="1500" dirty="0" smtClean="0">
                          <a:effectLst/>
                        </a:rPr>
                        <a:t>Create,</a:t>
                      </a:r>
                      <a:r>
                        <a:rPr lang="en-US" sz="1500" baseline="0" dirty="0" smtClean="0">
                          <a:effectLst/>
                        </a:rPr>
                        <a:t> edit, and publish activities as resources</a:t>
                      </a:r>
                    </a:p>
                    <a:p>
                      <a:pPr marL="342900" marR="0" lvl="0" indent="-342900">
                        <a:spcBef>
                          <a:spcPts val="0"/>
                        </a:spcBef>
                        <a:spcAft>
                          <a:spcPts val="0"/>
                        </a:spcAft>
                        <a:buFont typeface="Symbol"/>
                        <a:buChar char=""/>
                      </a:pPr>
                      <a:r>
                        <a:rPr lang="en-US" sz="1500" baseline="0" dirty="0" smtClean="0">
                          <a:effectLst/>
                        </a:rPr>
                        <a:t>Create and edit stimuli that can be attached to activities</a:t>
                      </a:r>
                      <a:endParaRPr lang="en-US" sz="1500" dirty="0">
                        <a:solidFill>
                          <a:schemeClr val="tx1"/>
                        </a:solidFill>
                        <a:effectLst/>
                        <a:latin typeface="Calibri"/>
                        <a:ea typeface="Calibri"/>
                        <a:cs typeface="Calibri"/>
                      </a:endParaRPr>
                    </a:p>
                  </a:txBody>
                  <a:tcPr marL="54769" marR="54769" marT="34290" marB="34290" anchor="ctr"/>
                </a:tc>
              </a:tr>
              <a:tr h="537898">
                <a:tc>
                  <a:txBody>
                    <a:bodyPr/>
                    <a:lstStyle/>
                    <a:p>
                      <a:pPr marL="0" marR="0">
                        <a:spcBef>
                          <a:spcPts val="0"/>
                        </a:spcBef>
                        <a:spcAft>
                          <a:spcPts val="0"/>
                        </a:spcAft>
                      </a:pPr>
                      <a:r>
                        <a:rPr lang="en-US" sz="1500" dirty="0">
                          <a:effectLst/>
                        </a:rPr>
                        <a:t>View Classes and Students</a:t>
                      </a:r>
                      <a:endParaRPr lang="en-US" sz="1500" dirty="0">
                        <a:solidFill>
                          <a:schemeClr val="tx1"/>
                        </a:solidFill>
                        <a:effectLst/>
                        <a:latin typeface="Calibri"/>
                        <a:ea typeface="Calibri"/>
                        <a:cs typeface="Calibri"/>
                      </a:endParaRPr>
                    </a:p>
                  </a:txBody>
                  <a:tcPr marL="54769" marR="54769" marT="34290" marB="34290" anchor="ctr"/>
                </a:tc>
                <a:tc>
                  <a:txBody>
                    <a:bodyPr/>
                    <a:lstStyle/>
                    <a:p>
                      <a:pPr marL="342900" marR="0" lvl="0" indent="-342900">
                        <a:spcBef>
                          <a:spcPts val="0"/>
                        </a:spcBef>
                        <a:spcAft>
                          <a:spcPts val="300"/>
                        </a:spcAft>
                        <a:buFont typeface="Symbol"/>
                        <a:buChar char=""/>
                      </a:pPr>
                      <a:r>
                        <a:rPr lang="en-US" sz="1500" dirty="0">
                          <a:effectLst/>
                        </a:rPr>
                        <a:t>View and manage </a:t>
                      </a:r>
                      <a:r>
                        <a:rPr lang="en-US" sz="1500" dirty="0" smtClean="0">
                          <a:effectLst/>
                        </a:rPr>
                        <a:t>your associated classes (rosters)</a:t>
                      </a:r>
                      <a:endParaRPr lang="en-US" sz="1500" dirty="0">
                        <a:effectLst/>
                      </a:endParaRPr>
                    </a:p>
                    <a:p>
                      <a:pPr marL="342900" marR="0" lvl="0" indent="-342900">
                        <a:spcBef>
                          <a:spcPts val="0"/>
                        </a:spcBef>
                        <a:spcAft>
                          <a:spcPts val="0"/>
                        </a:spcAft>
                        <a:buFont typeface="Symbol"/>
                        <a:buChar char=""/>
                      </a:pPr>
                      <a:r>
                        <a:rPr lang="en-US" sz="1500" dirty="0">
                          <a:effectLst/>
                        </a:rPr>
                        <a:t>View assignments for each </a:t>
                      </a:r>
                      <a:r>
                        <a:rPr lang="en-US" sz="1500" dirty="0" smtClean="0">
                          <a:effectLst/>
                        </a:rPr>
                        <a:t>student in your</a:t>
                      </a:r>
                      <a:r>
                        <a:rPr lang="en-US" sz="1500" baseline="0" dirty="0" smtClean="0">
                          <a:effectLst/>
                        </a:rPr>
                        <a:t> classes </a:t>
                      </a:r>
                      <a:endParaRPr lang="en-US" sz="1500" dirty="0">
                        <a:solidFill>
                          <a:schemeClr val="tx1"/>
                        </a:solidFill>
                        <a:effectLst/>
                        <a:latin typeface="Calibri"/>
                        <a:ea typeface="Calibri"/>
                        <a:cs typeface="Calibri"/>
                      </a:endParaRPr>
                    </a:p>
                  </a:txBody>
                  <a:tcPr marL="54769" marR="54769" marT="34290" marB="34290" anchor="ctr"/>
                </a:tc>
              </a:tr>
              <a:tr h="501553">
                <a:tc>
                  <a:txBody>
                    <a:bodyPr/>
                    <a:lstStyle/>
                    <a:p>
                      <a:pPr marL="0" marR="0">
                        <a:spcBef>
                          <a:spcPts val="0"/>
                        </a:spcBef>
                        <a:spcAft>
                          <a:spcPts val="0"/>
                        </a:spcAft>
                      </a:pPr>
                      <a:r>
                        <a:rPr lang="en-US" sz="1500" dirty="0" smtClean="0">
                          <a:effectLst/>
                        </a:rPr>
                        <a:t>Group</a:t>
                      </a:r>
                      <a:r>
                        <a:rPr lang="en-US" sz="1500" baseline="0" dirty="0" smtClean="0">
                          <a:effectLst/>
                        </a:rPr>
                        <a:t> Membership(s)</a:t>
                      </a:r>
                      <a:endParaRPr lang="en-US" sz="1500" dirty="0">
                        <a:solidFill>
                          <a:schemeClr val="tx1"/>
                        </a:solidFill>
                        <a:effectLst/>
                        <a:latin typeface="Calibri"/>
                        <a:ea typeface="Calibri"/>
                        <a:cs typeface="Calibri"/>
                      </a:endParaRPr>
                    </a:p>
                  </a:txBody>
                  <a:tcPr marL="54769" marR="54769" marT="34290" marB="34290" anchor="ctr"/>
                </a:tc>
                <a:tc>
                  <a:txBody>
                    <a:bodyPr/>
                    <a:lstStyle/>
                    <a:p>
                      <a:pPr marL="342900" marR="0" lvl="0" indent="-342900">
                        <a:spcBef>
                          <a:spcPts val="0"/>
                        </a:spcBef>
                        <a:spcAft>
                          <a:spcPts val="0"/>
                        </a:spcAft>
                        <a:buFont typeface="Symbol"/>
                        <a:buChar char=""/>
                      </a:pPr>
                      <a:r>
                        <a:rPr lang="en-US" sz="1500" dirty="0" smtClean="0">
                          <a:effectLst/>
                        </a:rPr>
                        <a:t>Create and join educator groups and manage group membership</a:t>
                      </a:r>
                      <a:endParaRPr lang="en-US" sz="1500" dirty="0">
                        <a:solidFill>
                          <a:schemeClr val="tx1"/>
                        </a:solidFill>
                        <a:effectLst/>
                        <a:latin typeface="Calibri"/>
                        <a:ea typeface="Calibri"/>
                        <a:cs typeface="Calibri"/>
                      </a:endParaRPr>
                    </a:p>
                  </a:txBody>
                  <a:tcPr marL="54769" marR="54769" marT="34290" marB="34290" anchor="ctr"/>
                </a:tc>
              </a:tr>
              <a:tr h="501553">
                <a:tc>
                  <a:txBody>
                    <a:bodyPr/>
                    <a:lstStyle/>
                    <a:p>
                      <a:pPr marL="0" marR="0">
                        <a:spcBef>
                          <a:spcPts val="0"/>
                        </a:spcBef>
                        <a:spcAft>
                          <a:spcPts val="0"/>
                        </a:spcAft>
                      </a:pPr>
                      <a:r>
                        <a:rPr lang="en-US" sz="1500" dirty="0">
                          <a:effectLst/>
                        </a:rPr>
                        <a:t>View Reports</a:t>
                      </a:r>
                      <a:endParaRPr lang="en-US" sz="1500" dirty="0">
                        <a:solidFill>
                          <a:schemeClr val="tx1"/>
                        </a:solidFill>
                        <a:effectLst/>
                        <a:latin typeface="Calibri"/>
                        <a:ea typeface="Calibri"/>
                        <a:cs typeface="Calibri"/>
                      </a:endParaRPr>
                    </a:p>
                  </a:txBody>
                  <a:tcPr marL="54769" marR="54769" marT="34290" marB="34290" anchor="ctr"/>
                </a:tc>
                <a:tc>
                  <a:txBody>
                    <a:bodyPr/>
                    <a:lstStyle/>
                    <a:p>
                      <a:pPr marL="342900" marR="0" lvl="0" indent="-342900">
                        <a:spcBef>
                          <a:spcPts val="0"/>
                        </a:spcBef>
                        <a:spcAft>
                          <a:spcPts val="300"/>
                        </a:spcAft>
                        <a:buFont typeface="Symbol"/>
                        <a:buChar char=""/>
                      </a:pPr>
                      <a:r>
                        <a:rPr lang="en-US" sz="1500" dirty="0">
                          <a:effectLst/>
                        </a:rPr>
                        <a:t>View </a:t>
                      </a:r>
                      <a:r>
                        <a:rPr lang="en-US" sz="1500" dirty="0" smtClean="0">
                          <a:effectLst/>
                        </a:rPr>
                        <a:t>assignment</a:t>
                      </a:r>
                      <a:r>
                        <a:rPr lang="en-US" sz="1500" baseline="0" dirty="0" smtClean="0">
                          <a:effectLst/>
                        </a:rPr>
                        <a:t> summary, benchmark proficiency, and item analysis reports </a:t>
                      </a:r>
                      <a:r>
                        <a:rPr lang="en-US" sz="1500" dirty="0">
                          <a:effectLst/>
                        </a:rPr>
                        <a:t> </a:t>
                      </a:r>
                      <a:endParaRPr lang="en-US" sz="1500" dirty="0">
                        <a:solidFill>
                          <a:schemeClr val="tx1"/>
                        </a:solidFill>
                        <a:effectLst/>
                        <a:latin typeface="Calibri"/>
                        <a:ea typeface="Calibri"/>
                        <a:cs typeface="Calibri"/>
                      </a:endParaRPr>
                    </a:p>
                  </a:txBody>
                  <a:tcPr marL="54769" marR="54769" marT="34290" marB="34290" anchor="ctr"/>
                </a:tc>
              </a:tr>
            </a:tbl>
          </a:graphicData>
        </a:graphic>
      </p:graphicFrame>
    </p:spTree>
    <p:extLst>
      <p:ext uri="{BB962C8B-B14F-4D97-AF65-F5344CB8AC3E}">
        <p14:creationId xmlns:p14="http://schemas.microsoft.com/office/powerpoint/2010/main" val="19803855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Using the Formative Bank</a:t>
            </a:r>
            <a:endParaRPr lang="en-US" b="1" dirty="0"/>
          </a:p>
        </p:txBody>
      </p:sp>
      <p:sp>
        <p:nvSpPr>
          <p:cNvPr id="3" name="Subtitle 2"/>
          <p:cNvSpPr>
            <a:spLocks noGrp="1"/>
          </p:cNvSpPr>
          <p:nvPr>
            <p:ph type="subTitle" idx="1"/>
          </p:nvPr>
        </p:nvSpPr>
        <p:spPr/>
        <p:txBody>
          <a:bodyPr/>
          <a:lstStyle/>
          <a:p>
            <a:r>
              <a:rPr lang="en-US" dirty="0" smtClean="0"/>
              <a:t>Creating an Assignment </a:t>
            </a:r>
          </a:p>
          <a:p>
            <a:r>
              <a:rPr lang="en-US" dirty="0" smtClean="0"/>
              <a:t>With Pre-Built Items</a:t>
            </a:r>
            <a:endParaRPr lang="en-US" dirty="0"/>
          </a:p>
        </p:txBody>
      </p:sp>
    </p:spTree>
    <p:extLst>
      <p:ext uri="{BB962C8B-B14F-4D97-AF65-F5344CB8AC3E}">
        <p14:creationId xmlns:p14="http://schemas.microsoft.com/office/powerpoint/2010/main" val="15627327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4"/>
            <a:ext cx="7886700" cy="434816"/>
          </a:xfrm>
        </p:spPr>
        <p:txBody>
          <a:bodyPr>
            <a:noAutofit/>
          </a:bodyPr>
          <a:lstStyle/>
          <a:p>
            <a:pPr algn="ctr"/>
            <a:r>
              <a:rPr lang="en-US" sz="3600" b="1" dirty="0"/>
              <a:t>Browse Resources</a:t>
            </a:r>
          </a:p>
        </p:txBody>
      </p:sp>
      <p:pic>
        <p:nvPicPr>
          <p:cNvPr id="4" name="Content Placeholder 3"/>
          <p:cNvPicPr>
            <a:picLocks noGrp="1"/>
          </p:cNvPicPr>
          <p:nvPr>
            <p:ph idx="1"/>
          </p:nvPr>
        </p:nvPicPr>
        <p:blipFill>
          <a:blip r:embed="rId2"/>
          <a:stretch>
            <a:fillRect/>
          </a:stretch>
        </p:blipFill>
        <p:spPr>
          <a:xfrm>
            <a:off x="1143000" y="1676400"/>
            <a:ext cx="6187502" cy="3810000"/>
          </a:xfrm>
          <a:prstGeom prst="rect">
            <a:avLst/>
          </a:prstGeom>
          <a:ln>
            <a:solidFill>
              <a:schemeClr val="bg1">
                <a:lumMod val="65000"/>
              </a:schemeClr>
            </a:solidFill>
          </a:ln>
        </p:spPr>
      </p:pic>
    </p:spTree>
    <p:extLst>
      <p:ext uri="{BB962C8B-B14F-4D97-AF65-F5344CB8AC3E}">
        <p14:creationId xmlns:p14="http://schemas.microsoft.com/office/powerpoint/2010/main" val="27154551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smtClean="0"/>
              <a:t>Fall 2014</a:t>
            </a:r>
            <a:endParaRPr lang="en-US" dirty="0"/>
          </a:p>
        </p:txBody>
      </p:sp>
      <p:sp>
        <p:nvSpPr>
          <p:cNvPr id="5" name="Slide Number Placeholder 4"/>
          <p:cNvSpPr>
            <a:spLocks noGrp="1"/>
          </p:cNvSpPr>
          <p:nvPr>
            <p:ph type="sldNum" sz="quarter" idx="12"/>
          </p:nvPr>
        </p:nvSpPr>
        <p:spPr/>
        <p:txBody>
          <a:bodyPr/>
          <a:lstStyle/>
          <a:p>
            <a:fld id="{9E7B5856-8516-429A-ACF8-CF22A3F17824}" type="slidenum">
              <a:rPr lang="en-US" smtClean="0"/>
              <a:pPr/>
              <a:t>2</a:t>
            </a:fld>
            <a:endParaRPr lang="en-US" dirty="0"/>
          </a:p>
        </p:txBody>
      </p:sp>
      <p:pic>
        <p:nvPicPr>
          <p:cNvPr id="6" name="Content Placeholder 1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69166" y="990600"/>
            <a:ext cx="5453466" cy="4419600"/>
          </a:xfrm>
        </p:spPr>
      </p:pic>
    </p:spTree>
    <p:extLst>
      <p:ext uri="{BB962C8B-B14F-4D97-AF65-F5344CB8AC3E}">
        <p14:creationId xmlns:p14="http://schemas.microsoft.com/office/powerpoint/2010/main" val="951310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62000"/>
            <a:ext cx="7886700" cy="488156"/>
          </a:xfrm>
        </p:spPr>
        <p:txBody>
          <a:bodyPr>
            <a:noAutofit/>
          </a:bodyPr>
          <a:lstStyle/>
          <a:p>
            <a:pPr algn="ctr"/>
            <a:r>
              <a:rPr lang="en-US" sz="3600" b="1" dirty="0"/>
              <a:t>Resources: Search Results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8650" y="1447800"/>
            <a:ext cx="7936227" cy="3508773"/>
          </a:xfrm>
          <a:prstGeom prst="rect">
            <a:avLst/>
          </a:prstGeom>
        </p:spPr>
      </p:pic>
    </p:spTree>
    <p:extLst>
      <p:ext uri="{BB962C8B-B14F-4D97-AF65-F5344CB8AC3E}">
        <p14:creationId xmlns:p14="http://schemas.microsoft.com/office/powerpoint/2010/main" val="42415096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09601"/>
            <a:ext cx="7886700" cy="442436"/>
          </a:xfrm>
        </p:spPr>
        <p:txBody>
          <a:bodyPr>
            <a:noAutofit/>
          </a:bodyPr>
          <a:lstStyle/>
          <a:p>
            <a:pPr algn="ctr"/>
            <a:r>
              <a:rPr lang="en-US" sz="3200" b="1" dirty="0"/>
              <a:t>Resource Preview</a:t>
            </a:r>
          </a:p>
        </p:txBody>
      </p:sp>
      <p:sp>
        <p:nvSpPr>
          <p:cNvPr id="3" name="Content Placeholder 2"/>
          <p:cNvSpPr>
            <a:spLocks noGrp="1"/>
          </p:cNvSpPr>
          <p:nvPr>
            <p:ph idx="1"/>
          </p:nvPr>
        </p:nvSpPr>
        <p:spPr>
          <a:xfrm>
            <a:off x="608781" y="1230766"/>
            <a:ext cx="7886700" cy="3499961"/>
          </a:xfrm>
        </p:spPr>
        <p:txBody>
          <a:bodyPr/>
          <a:lstStyle/>
          <a:p>
            <a:pPr marL="258366" indent="-258366" defTabSz="697184">
              <a:spcAft>
                <a:spcPts val="450"/>
              </a:spcAft>
              <a:tabLst>
                <a:tab pos="258366" algn="l"/>
              </a:tabLst>
              <a:defRPr/>
            </a:pPr>
            <a:r>
              <a:rPr lang="en-US" sz="2400" dirty="0" smtClean="0"/>
              <a:t>To preview a resource, click      and a pop-up window will appear. </a:t>
            </a:r>
          </a:p>
          <a:p>
            <a:pPr marL="258366" indent="-258366" defTabSz="697184">
              <a:tabLst>
                <a:tab pos="258366" algn="l"/>
              </a:tabLst>
              <a:defRPr/>
            </a:pPr>
            <a:r>
              <a:rPr lang="en-US" sz="2400" dirty="0" smtClean="0"/>
              <a:t>To </a:t>
            </a:r>
            <a:r>
              <a:rPr lang="en-US" sz="2400" dirty="0"/>
              <a:t>mark as </a:t>
            </a:r>
            <a:r>
              <a:rPr lang="en-US" sz="2400" dirty="0" smtClean="0"/>
              <a:t>a favorite, click the </a:t>
            </a:r>
            <a:r>
              <a:rPr lang="en-US" sz="2400" i="1" dirty="0" smtClean="0"/>
              <a:t>Favorite</a:t>
            </a:r>
            <a:r>
              <a:rPr lang="en-US" sz="2400" dirty="0" smtClean="0"/>
              <a:t> button from either the resource results page or  the resource view</a:t>
            </a:r>
          </a:p>
          <a:p>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1230766"/>
            <a:ext cx="423727" cy="45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331" y="3022524"/>
            <a:ext cx="8356460" cy="1379220"/>
          </a:xfrm>
          <a:prstGeom prst="rect">
            <a:avLst/>
          </a:prstGeom>
        </p:spPr>
      </p:pic>
      <p:sp>
        <p:nvSpPr>
          <p:cNvPr id="6" name="Rectangle 5"/>
          <p:cNvSpPr/>
          <p:nvPr/>
        </p:nvSpPr>
        <p:spPr>
          <a:xfrm>
            <a:off x="1828800" y="3124201"/>
            <a:ext cx="152400" cy="30521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p:cNvSpPr/>
          <p:nvPr/>
        </p:nvSpPr>
        <p:spPr>
          <a:xfrm>
            <a:off x="8495481" y="3124201"/>
            <a:ext cx="278441" cy="38017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998443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56418"/>
            <a:ext cx="7886700" cy="518636"/>
          </a:xfrm>
        </p:spPr>
        <p:txBody>
          <a:bodyPr>
            <a:noAutofit/>
          </a:bodyPr>
          <a:lstStyle/>
          <a:p>
            <a:pPr algn="ctr"/>
            <a:r>
              <a:rPr lang="en-US" sz="3200" b="1" dirty="0"/>
              <a:t>Resource Preview</a:t>
            </a: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1324077" y="1447800"/>
            <a:ext cx="5686323" cy="2971799"/>
          </a:xfrm>
          <a:prstGeom prst="rect">
            <a:avLst/>
          </a:prstGeom>
          <a:noFill/>
          <a:ln>
            <a:noFill/>
          </a:ln>
        </p:spPr>
      </p:pic>
      <p:sp>
        <p:nvSpPr>
          <p:cNvPr id="6" name="TextBox 5"/>
          <p:cNvSpPr txBox="1"/>
          <p:nvPr/>
        </p:nvSpPr>
        <p:spPr>
          <a:xfrm>
            <a:off x="628650" y="4461567"/>
            <a:ext cx="4766310" cy="1015663"/>
          </a:xfrm>
          <a:prstGeom prst="rect">
            <a:avLst/>
          </a:prstGeom>
          <a:noFill/>
        </p:spPr>
        <p:txBody>
          <a:bodyPr wrap="square" rtlCol="0">
            <a:spAutoFit/>
          </a:bodyPr>
          <a:lstStyle/>
          <a:p>
            <a:pPr defTabSz="697184">
              <a:tabLst>
                <a:tab pos="258366" algn="l"/>
              </a:tabLst>
              <a:defRPr/>
            </a:pPr>
            <a:r>
              <a:rPr lang="en-US" sz="1500" dirty="0"/>
              <a:t>Actions include:</a:t>
            </a:r>
          </a:p>
          <a:p>
            <a:pPr marL="300038" lvl="1" defTabSz="697184">
              <a:tabLst>
                <a:tab pos="258366" algn="l"/>
              </a:tabLst>
              <a:defRPr/>
            </a:pPr>
            <a:r>
              <a:rPr lang="en-US" sz="1500" dirty="0"/>
              <a:t>- Open navigation pane	- Print the resource</a:t>
            </a:r>
          </a:p>
          <a:p>
            <a:pPr marL="300038" lvl="1" defTabSz="697184">
              <a:tabLst>
                <a:tab pos="258366" algn="l"/>
              </a:tabLst>
              <a:defRPr/>
            </a:pPr>
            <a:r>
              <a:rPr lang="en-US" sz="1500" dirty="0"/>
              <a:t>- Zoom in or out		- Mark as a favorite </a:t>
            </a:r>
          </a:p>
          <a:p>
            <a:pPr marL="300038" lvl="1" defTabSz="697184">
              <a:tabLst>
                <a:tab pos="258366" algn="l"/>
              </a:tabLst>
              <a:defRPr/>
            </a:pPr>
            <a:r>
              <a:rPr lang="en-US" sz="1500" dirty="0"/>
              <a:t>- Add to cart</a:t>
            </a:r>
          </a:p>
        </p:txBody>
      </p:sp>
      <p:sp>
        <p:nvSpPr>
          <p:cNvPr id="7" name="Rectangle 6"/>
          <p:cNvSpPr/>
          <p:nvPr/>
        </p:nvSpPr>
        <p:spPr>
          <a:xfrm>
            <a:off x="1324077" y="1448616"/>
            <a:ext cx="428149" cy="19621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TextBox 7"/>
          <p:cNvSpPr txBox="1"/>
          <p:nvPr/>
        </p:nvSpPr>
        <p:spPr>
          <a:xfrm>
            <a:off x="5638800" y="4611607"/>
            <a:ext cx="3208020" cy="715581"/>
          </a:xfrm>
          <a:prstGeom prst="rect">
            <a:avLst/>
          </a:prstGeom>
          <a:noFill/>
        </p:spPr>
        <p:txBody>
          <a:bodyPr wrap="square" rtlCol="0">
            <a:spAutoFit/>
          </a:bodyPr>
          <a:lstStyle/>
          <a:p>
            <a:r>
              <a:rPr lang="en-US" sz="1350" i="1" dirty="0"/>
              <a:t>Note</a:t>
            </a:r>
            <a:r>
              <a:rPr lang="en-US" sz="1350" dirty="0"/>
              <a:t>: To return to the resource results list, use the </a:t>
            </a:r>
            <a:r>
              <a:rPr lang="en-US" sz="1350" i="1" dirty="0"/>
              <a:t>Back </a:t>
            </a:r>
            <a:r>
              <a:rPr lang="en-US" sz="1350" dirty="0"/>
              <a:t>button in the upper left hand corner.</a:t>
            </a:r>
          </a:p>
        </p:txBody>
      </p:sp>
    </p:spTree>
    <p:extLst>
      <p:ext uri="{BB962C8B-B14F-4D97-AF65-F5344CB8AC3E}">
        <p14:creationId xmlns:p14="http://schemas.microsoft.com/office/powerpoint/2010/main" val="32453663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990600"/>
            <a:ext cx="7886700" cy="3680222"/>
          </a:xfrm>
        </p:spPr>
        <p:txBody>
          <a:bodyPr>
            <a:normAutofit/>
          </a:bodyPr>
          <a:lstStyle/>
          <a:p>
            <a:pPr marL="0" indent="0">
              <a:buNone/>
            </a:pPr>
            <a:r>
              <a:rPr lang="en-US" sz="2400" b="1" dirty="0" smtClean="0"/>
              <a:t>Resources that you add to the Resource Cart can be combined into a new resource or saved as an assignment. </a:t>
            </a:r>
          </a:p>
          <a:p>
            <a:pPr marL="0" indent="0">
              <a:buNone/>
            </a:pPr>
            <a:endParaRPr lang="en-US" sz="2400"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bwMode="auto">
          <a:xfrm>
            <a:off x="1066800" y="2286000"/>
            <a:ext cx="6629400" cy="2741328"/>
          </a:xfrm>
          <a:prstGeom prst="rect">
            <a:avLst/>
          </a:prstGeom>
          <a:noFill/>
          <a:ln>
            <a:solidFill>
              <a:schemeClr val="bg1">
                <a:lumMod val="65000"/>
              </a:schemeClr>
            </a:solidFill>
          </a:ln>
        </p:spPr>
      </p:pic>
    </p:spTree>
    <p:extLst>
      <p:ext uri="{BB962C8B-B14F-4D97-AF65-F5344CB8AC3E}">
        <p14:creationId xmlns:p14="http://schemas.microsoft.com/office/powerpoint/2010/main" val="32963765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09600"/>
            <a:ext cx="7886700" cy="716756"/>
          </a:xfrm>
        </p:spPr>
        <p:txBody>
          <a:bodyPr>
            <a:noAutofit/>
          </a:bodyPr>
          <a:lstStyle/>
          <a:p>
            <a:pPr algn="ctr"/>
            <a:r>
              <a:rPr lang="en-US" sz="2800" b="1" dirty="0"/>
              <a:t>Need Assistance with Differentiation? </a:t>
            </a:r>
            <a:br>
              <a:rPr lang="en-US" sz="2800" b="1" dirty="0"/>
            </a:br>
            <a:r>
              <a:rPr lang="en-US" sz="2800" b="1" dirty="0"/>
              <a:t>See Related Standards</a:t>
            </a:r>
          </a:p>
        </p:txBody>
      </p:sp>
      <p:sp>
        <p:nvSpPr>
          <p:cNvPr id="3" name="Content Placeholder 2"/>
          <p:cNvSpPr>
            <a:spLocks noGrp="1"/>
          </p:cNvSpPr>
          <p:nvPr>
            <p:ph idx="1"/>
          </p:nvPr>
        </p:nvSpPr>
        <p:spPr/>
        <p:txBody>
          <a:bodyPr/>
          <a:lstStyle/>
          <a:p>
            <a:r>
              <a:rPr lang="en-US" sz="2400" dirty="0" smtClean="0"/>
              <a:t>Prerequisite and follow-on standards related to a resource may be found by clicking on </a:t>
            </a:r>
            <a:r>
              <a:rPr lang="en-US" sz="2400" i="1" dirty="0" smtClean="0"/>
              <a:t>Related Standards </a:t>
            </a:r>
            <a:r>
              <a:rPr lang="en-US" sz="2400" dirty="0" smtClean="0"/>
              <a:t>and clicking one of the resulting options.</a:t>
            </a:r>
          </a:p>
          <a:p>
            <a:pPr marL="0" indent="0">
              <a:buNone/>
            </a:pPr>
            <a:endParaRPr lang="en-US" dirty="0" smtClean="0"/>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628650" y="3139440"/>
            <a:ext cx="7418070" cy="1786890"/>
          </a:xfrm>
          <a:prstGeom prst="rect">
            <a:avLst/>
          </a:prstGeom>
          <a:noFill/>
          <a:ln>
            <a:noFill/>
          </a:ln>
        </p:spPr>
      </p:pic>
    </p:spTree>
    <p:extLst>
      <p:ext uri="{BB962C8B-B14F-4D97-AF65-F5344CB8AC3E}">
        <p14:creationId xmlns:p14="http://schemas.microsoft.com/office/powerpoint/2010/main" val="25020488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41124"/>
            <a:ext cx="7886700" cy="526256"/>
          </a:xfrm>
        </p:spPr>
        <p:txBody>
          <a:bodyPr>
            <a:noAutofit/>
          </a:bodyPr>
          <a:lstStyle/>
          <a:p>
            <a:pPr algn="ctr"/>
            <a:r>
              <a:rPr lang="en-US" sz="3200" b="1" dirty="0"/>
              <a:t>Related Standards</a:t>
            </a:r>
          </a:p>
        </p:txBody>
      </p:sp>
      <p:sp>
        <p:nvSpPr>
          <p:cNvPr id="3" name="Content Placeholder 2"/>
          <p:cNvSpPr>
            <a:spLocks noGrp="1"/>
          </p:cNvSpPr>
          <p:nvPr>
            <p:ph idx="1"/>
          </p:nvPr>
        </p:nvSpPr>
        <p:spPr>
          <a:xfrm>
            <a:off x="533400" y="1172902"/>
            <a:ext cx="7886700" cy="3832622"/>
          </a:xfrm>
        </p:spPr>
        <p:txBody>
          <a:bodyPr>
            <a:normAutofit/>
          </a:bodyPr>
          <a:lstStyle/>
          <a:p>
            <a:pPr marL="0" indent="0">
              <a:buNone/>
            </a:pPr>
            <a:r>
              <a:rPr lang="en-US" sz="2400" dirty="0" smtClean="0"/>
              <a:t>Educators may scroll through benchmarks; the prerequisite and follow-on standards will display for each benchmark.</a:t>
            </a:r>
          </a:p>
          <a:p>
            <a:pPr marL="0" indent="0">
              <a:buNone/>
            </a:pP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2453571"/>
            <a:ext cx="6504170" cy="2657475"/>
          </a:xfrm>
          <a:prstGeom prst="rect">
            <a:avLst/>
          </a:prstGeom>
        </p:spPr>
      </p:pic>
    </p:spTree>
    <p:extLst>
      <p:ext uri="{BB962C8B-B14F-4D97-AF65-F5344CB8AC3E}">
        <p14:creationId xmlns:p14="http://schemas.microsoft.com/office/powerpoint/2010/main" val="10300668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2481" y="550717"/>
            <a:ext cx="7886700" cy="434816"/>
          </a:xfrm>
        </p:spPr>
        <p:txBody>
          <a:bodyPr>
            <a:noAutofit/>
          </a:bodyPr>
          <a:lstStyle/>
          <a:p>
            <a:pPr algn="ctr"/>
            <a:r>
              <a:rPr lang="en-US" sz="3200" b="1" dirty="0"/>
              <a:t>Related Standards</a:t>
            </a:r>
          </a:p>
        </p:txBody>
      </p:sp>
      <p:sp>
        <p:nvSpPr>
          <p:cNvPr id="3" name="Content Placeholder 2"/>
          <p:cNvSpPr>
            <a:spLocks noGrp="1"/>
          </p:cNvSpPr>
          <p:nvPr>
            <p:ph idx="1"/>
          </p:nvPr>
        </p:nvSpPr>
        <p:spPr>
          <a:xfrm>
            <a:off x="424443" y="1238464"/>
            <a:ext cx="7886700" cy="3522821"/>
          </a:xfrm>
        </p:spPr>
        <p:txBody>
          <a:bodyPr/>
          <a:lstStyle/>
          <a:p>
            <a:pPr marL="0" indent="0">
              <a:buNone/>
            </a:pPr>
            <a:r>
              <a:rPr lang="en-US" sz="2400" dirty="0" smtClean="0"/>
              <a:t>If you click on a skill, the focus will shift: </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683" y="1946820"/>
            <a:ext cx="3838405" cy="1548766"/>
          </a:xfrm>
          <a:prstGeom prst="rect">
            <a:avLst/>
          </a:prstGeom>
          <a:ln>
            <a:solidFill>
              <a:schemeClr val="tx2">
                <a:lumMod val="75000"/>
              </a:schemeClr>
            </a:solidFill>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422" y="3625109"/>
            <a:ext cx="4144385" cy="1698092"/>
          </a:xfrm>
          <a:prstGeom prst="rect">
            <a:avLst/>
          </a:prstGeom>
          <a:ln>
            <a:solidFill>
              <a:schemeClr val="bg2">
                <a:lumMod val="25000"/>
              </a:schemeClr>
            </a:solidFill>
          </a:ln>
        </p:spPr>
      </p:pic>
      <p:sp>
        <p:nvSpPr>
          <p:cNvPr id="7" name="Rectangle 6"/>
          <p:cNvSpPr/>
          <p:nvPr/>
        </p:nvSpPr>
        <p:spPr>
          <a:xfrm>
            <a:off x="1003973" y="2771491"/>
            <a:ext cx="999638" cy="517712"/>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p:cNvSpPr/>
          <p:nvPr/>
        </p:nvSpPr>
        <p:spPr>
          <a:xfrm>
            <a:off x="5161328" y="4389393"/>
            <a:ext cx="929640" cy="93380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Up Arrow 5"/>
          <p:cNvSpPr/>
          <p:nvPr/>
        </p:nvSpPr>
        <p:spPr>
          <a:xfrm rot="10800000" flipV="1">
            <a:off x="1317811" y="3345249"/>
            <a:ext cx="255382" cy="490000"/>
          </a:xfrm>
          <a:prstGeom prst="up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TextBox 9"/>
          <p:cNvSpPr txBox="1"/>
          <p:nvPr/>
        </p:nvSpPr>
        <p:spPr>
          <a:xfrm>
            <a:off x="680516" y="3917053"/>
            <a:ext cx="1410372" cy="1077218"/>
          </a:xfrm>
          <a:prstGeom prst="rect">
            <a:avLst/>
          </a:prstGeom>
          <a:noFill/>
        </p:spPr>
        <p:txBody>
          <a:bodyPr wrap="square" rtlCol="0">
            <a:spAutoFit/>
          </a:bodyPr>
          <a:lstStyle/>
          <a:p>
            <a:r>
              <a:rPr lang="en-US" sz="1600" dirty="0"/>
              <a:t>Prerequisite standard with links to resources</a:t>
            </a:r>
          </a:p>
        </p:txBody>
      </p:sp>
      <p:sp>
        <p:nvSpPr>
          <p:cNvPr id="11" name="Down Arrow 10"/>
          <p:cNvSpPr/>
          <p:nvPr/>
        </p:nvSpPr>
        <p:spPr>
          <a:xfrm rot="16200000">
            <a:off x="2456299" y="3997123"/>
            <a:ext cx="305856" cy="917078"/>
          </a:xfrm>
          <a:prstGeom prst="down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p:cNvSpPr txBox="1"/>
          <p:nvPr/>
        </p:nvSpPr>
        <p:spPr>
          <a:xfrm>
            <a:off x="3323344" y="2819400"/>
            <a:ext cx="954743" cy="462828"/>
          </a:xfrm>
          <a:prstGeom prst="rect">
            <a:avLst/>
          </a:prstGeom>
          <a:noFill/>
          <a:ln w="38100">
            <a:solidFill>
              <a:srgbClr val="7030A0"/>
            </a:solidFill>
          </a:ln>
        </p:spPr>
        <p:txBody>
          <a:bodyPr wrap="square" rtlCol="0">
            <a:spAutoFit/>
          </a:bodyPr>
          <a:lstStyle/>
          <a:p>
            <a:endParaRPr lang="en-US" sz="1350" dirty="0"/>
          </a:p>
        </p:txBody>
      </p:sp>
      <p:sp>
        <p:nvSpPr>
          <p:cNvPr id="13" name="Down Arrow 12"/>
          <p:cNvSpPr/>
          <p:nvPr/>
        </p:nvSpPr>
        <p:spPr>
          <a:xfrm rot="5400000">
            <a:off x="7518788" y="4766440"/>
            <a:ext cx="269453" cy="449168"/>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extBox 13"/>
          <p:cNvSpPr txBox="1"/>
          <p:nvPr/>
        </p:nvSpPr>
        <p:spPr>
          <a:xfrm>
            <a:off x="7428930" y="3531372"/>
            <a:ext cx="1323394" cy="1077218"/>
          </a:xfrm>
          <a:prstGeom prst="rect">
            <a:avLst/>
          </a:prstGeom>
          <a:noFill/>
        </p:spPr>
        <p:txBody>
          <a:bodyPr wrap="square" rtlCol="0">
            <a:spAutoFit/>
          </a:bodyPr>
          <a:lstStyle/>
          <a:p>
            <a:r>
              <a:rPr lang="en-US" sz="1600" dirty="0"/>
              <a:t>Follow-On standards with links to resources</a:t>
            </a:r>
          </a:p>
        </p:txBody>
      </p:sp>
      <p:sp>
        <p:nvSpPr>
          <p:cNvPr id="15" name="TextBox 14"/>
          <p:cNvSpPr txBox="1"/>
          <p:nvPr/>
        </p:nvSpPr>
        <p:spPr>
          <a:xfrm>
            <a:off x="6347828" y="4608590"/>
            <a:ext cx="1019215" cy="486807"/>
          </a:xfrm>
          <a:prstGeom prst="rect">
            <a:avLst/>
          </a:prstGeom>
          <a:noFill/>
          <a:ln w="38100">
            <a:solidFill>
              <a:srgbClr val="7030A0"/>
            </a:solidFill>
          </a:ln>
        </p:spPr>
        <p:txBody>
          <a:bodyPr wrap="square" rtlCol="0">
            <a:spAutoFit/>
          </a:bodyPr>
          <a:lstStyle/>
          <a:p>
            <a:endParaRPr lang="en-US" sz="1350" dirty="0"/>
          </a:p>
        </p:txBody>
      </p:sp>
      <p:sp>
        <p:nvSpPr>
          <p:cNvPr id="16" name="TextBox 15"/>
          <p:cNvSpPr txBox="1"/>
          <p:nvPr/>
        </p:nvSpPr>
        <p:spPr>
          <a:xfrm>
            <a:off x="4317944" y="1940821"/>
            <a:ext cx="1244655" cy="1077218"/>
          </a:xfrm>
          <a:prstGeom prst="rect">
            <a:avLst/>
          </a:prstGeom>
          <a:noFill/>
        </p:spPr>
        <p:txBody>
          <a:bodyPr wrap="square" rtlCol="0">
            <a:spAutoFit/>
          </a:bodyPr>
          <a:lstStyle/>
          <a:p>
            <a:r>
              <a:rPr lang="en-US" sz="1600" dirty="0"/>
              <a:t>Follow-On standards with links to resources</a:t>
            </a:r>
          </a:p>
        </p:txBody>
      </p:sp>
      <p:sp>
        <p:nvSpPr>
          <p:cNvPr id="17" name="Down Arrow 16"/>
          <p:cNvSpPr/>
          <p:nvPr/>
        </p:nvSpPr>
        <p:spPr>
          <a:xfrm rot="5400000">
            <a:off x="4423360" y="2931686"/>
            <a:ext cx="269453" cy="449168"/>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Rectangle 17"/>
          <p:cNvSpPr/>
          <p:nvPr/>
        </p:nvSpPr>
        <p:spPr>
          <a:xfrm>
            <a:off x="3914054" y="4609582"/>
            <a:ext cx="990414" cy="494584"/>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18"/>
          <p:cNvSpPr/>
          <p:nvPr/>
        </p:nvSpPr>
        <p:spPr>
          <a:xfrm>
            <a:off x="2198658" y="2624698"/>
            <a:ext cx="929640" cy="93380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4909261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85800"/>
            <a:ext cx="7886700" cy="504632"/>
          </a:xfrm>
        </p:spPr>
        <p:txBody>
          <a:bodyPr>
            <a:noAutofit/>
          </a:bodyPr>
          <a:lstStyle/>
          <a:p>
            <a:pPr algn="ctr"/>
            <a:r>
              <a:rPr lang="en-US" sz="3200" b="1" dirty="0"/>
              <a:t>Creating Assignments</a:t>
            </a:r>
          </a:p>
        </p:txBody>
      </p:sp>
      <p:pic>
        <p:nvPicPr>
          <p:cNvPr id="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990600" y="1295400"/>
            <a:ext cx="6637865"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51039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4"/>
            <a:ext cx="7886700" cy="578773"/>
          </a:xfrm>
        </p:spPr>
        <p:txBody>
          <a:bodyPr>
            <a:noAutofit/>
          </a:bodyPr>
          <a:lstStyle/>
          <a:p>
            <a:pPr algn="ctr"/>
            <a:r>
              <a:rPr lang="en-US" sz="3200" b="1" dirty="0"/>
              <a:t>Manage Assigned Students</a:t>
            </a: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035843" y="1905000"/>
            <a:ext cx="7072314" cy="2366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91767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485" y="607184"/>
            <a:ext cx="7886700" cy="620962"/>
          </a:xfrm>
        </p:spPr>
        <p:txBody>
          <a:bodyPr>
            <a:normAutofit/>
          </a:bodyPr>
          <a:lstStyle/>
          <a:p>
            <a:pPr algn="ctr"/>
            <a:r>
              <a:rPr lang="en-US" sz="3200" b="1" dirty="0"/>
              <a:t>View Classes &amp; Students</a:t>
            </a:r>
          </a:p>
        </p:txBody>
      </p:sp>
      <p:sp>
        <p:nvSpPr>
          <p:cNvPr id="3" name="Content Placeholder 2"/>
          <p:cNvSpPr>
            <a:spLocks noGrp="1"/>
          </p:cNvSpPr>
          <p:nvPr>
            <p:ph idx="1"/>
          </p:nvPr>
        </p:nvSpPr>
        <p:spPr>
          <a:xfrm>
            <a:off x="663485" y="1406192"/>
            <a:ext cx="7886700" cy="3679134"/>
          </a:xfrm>
        </p:spPr>
        <p:txBody>
          <a:bodyPr>
            <a:normAutofit/>
          </a:bodyPr>
          <a:lstStyle/>
          <a:p>
            <a:r>
              <a:rPr lang="en-US" sz="1800" dirty="0"/>
              <a:t>This page shows the class rosters and students associated with a teacher.</a:t>
            </a:r>
          </a:p>
          <a:p>
            <a:r>
              <a:rPr lang="en-US" sz="1800" b="1" dirty="0" smtClean="0"/>
              <a:t>Change</a:t>
            </a:r>
            <a:r>
              <a:rPr lang="en-US" sz="1800" dirty="0" smtClean="0"/>
              <a:t> </a:t>
            </a:r>
            <a:r>
              <a:rPr lang="en-US" sz="1800" dirty="0"/>
              <a:t>the </a:t>
            </a:r>
            <a:r>
              <a:rPr lang="en-US" sz="1800" b="1" dirty="0"/>
              <a:t>View By filter </a:t>
            </a:r>
            <a:r>
              <a:rPr lang="en-US" sz="1800" dirty="0"/>
              <a:t>to </a:t>
            </a:r>
            <a:r>
              <a:rPr lang="en-US" sz="1800" b="1" dirty="0"/>
              <a:t>Students</a:t>
            </a:r>
            <a:r>
              <a:rPr lang="en-US" sz="1800" dirty="0"/>
              <a:t> to see all students associated with a teacher.</a:t>
            </a:r>
          </a:p>
          <a:p>
            <a:r>
              <a:rPr lang="en-US" sz="1800" b="1" dirty="0"/>
              <a:t>Click</a:t>
            </a:r>
            <a:r>
              <a:rPr lang="en-US" sz="1800" dirty="0"/>
              <a:t> on the </a:t>
            </a:r>
            <a:r>
              <a:rPr lang="en-US" sz="1800" b="1" dirty="0"/>
              <a:t>View Assignment </a:t>
            </a:r>
            <a:r>
              <a:rPr lang="en-US" sz="1800" dirty="0"/>
              <a:t>button to view all assignments for the selected student</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068" y="3245759"/>
            <a:ext cx="7878451" cy="1839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990600" y="3657600"/>
            <a:ext cx="838200" cy="22859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Rectangle 5"/>
          <p:cNvSpPr/>
          <p:nvPr/>
        </p:nvSpPr>
        <p:spPr>
          <a:xfrm>
            <a:off x="7768046" y="4615543"/>
            <a:ext cx="309154" cy="26125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42816612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What is Formative Assessment?</a:t>
            </a:r>
            <a:endParaRPr lang="en-US" b="1" dirty="0"/>
          </a:p>
        </p:txBody>
      </p:sp>
      <p:sp>
        <p:nvSpPr>
          <p:cNvPr id="3" name="Content Placeholder 2"/>
          <p:cNvSpPr>
            <a:spLocks noGrp="1"/>
          </p:cNvSpPr>
          <p:nvPr>
            <p:ph idx="1"/>
          </p:nvPr>
        </p:nvSpPr>
        <p:spPr/>
        <p:txBody>
          <a:bodyPr anchor="t">
            <a:normAutofit fontScale="85000" lnSpcReduction="10000"/>
          </a:bodyPr>
          <a:lstStyle/>
          <a:p>
            <a:pPr marL="0" indent="0">
              <a:buNone/>
            </a:pPr>
            <a:r>
              <a:rPr lang="en-US" dirty="0" smtClean="0"/>
              <a:t>A </a:t>
            </a:r>
            <a:r>
              <a:rPr lang="en-US" b="1" dirty="0" smtClean="0">
                <a:solidFill>
                  <a:srgbClr val="0070C0"/>
                </a:solidFill>
              </a:rPr>
              <a:t>process</a:t>
            </a:r>
            <a:r>
              <a:rPr lang="en-US" b="1" dirty="0" smtClean="0"/>
              <a:t> used by teachers and students </a:t>
            </a:r>
            <a:r>
              <a:rPr lang="en-US" b="1" dirty="0" smtClean="0">
                <a:solidFill>
                  <a:srgbClr val="0070C0"/>
                </a:solidFill>
              </a:rPr>
              <a:t>during instruction </a:t>
            </a:r>
            <a:r>
              <a:rPr lang="en-US" dirty="0" smtClean="0"/>
              <a:t>that </a:t>
            </a:r>
            <a:r>
              <a:rPr lang="en-US" b="1" dirty="0" smtClean="0">
                <a:solidFill>
                  <a:srgbClr val="0070C0"/>
                </a:solidFill>
              </a:rPr>
              <a:t>provides feedback </a:t>
            </a:r>
            <a:r>
              <a:rPr lang="en-US" dirty="0" smtClean="0"/>
              <a:t>to adjust ongoing teaching and learning to improve students’ achievement of intended instructional outcomes. The formative assessment process involves </a:t>
            </a:r>
            <a:r>
              <a:rPr lang="en-US" b="1" dirty="0" smtClean="0">
                <a:solidFill>
                  <a:srgbClr val="0070C0"/>
                </a:solidFill>
              </a:rPr>
              <a:t>gathering evidence </a:t>
            </a:r>
            <a:r>
              <a:rPr lang="en-US" dirty="0" smtClean="0"/>
              <a:t>and </a:t>
            </a:r>
            <a:r>
              <a:rPr lang="en-US" b="1" dirty="0" smtClean="0">
                <a:solidFill>
                  <a:srgbClr val="0070C0"/>
                </a:solidFill>
              </a:rPr>
              <a:t>providing feedback </a:t>
            </a:r>
            <a:r>
              <a:rPr lang="en-US" dirty="0" smtClean="0"/>
              <a:t>to </a:t>
            </a:r>
            <a:r>
              <a:rPr lang="en-US" b="1" dirty="0" smtClean="0">
                <a:solidFill>
                  <a:srgbClr val="0070C0"/>
                </a:solidFill>
              </a:rPr>
              <a:t>adjust ongoing teaching moves and learning tactics.</a:t>
            </a:r>
          </a:p>
          <a:p>
            <a:pPr marL="0" indent="0">
              <a:buNone/>
            </a:pPr>
            <a:endParaRPr lang="en-US" dirty="0"/>
          </a:p>
          <a:p>
            <a:pPr marL="0" indent="0" algn="r">
              <a:spcBef>
                <a:spcPts val="0"/>
              </a:spcBef>
              <a:buNone/>
            </a:pPr>
            <a:r>
              <a:rPr lang="en-US" sz="1050" dirty="0"/>
              <a:t>(FAST) State Collaborative on Assessment and Student Standards (SCASS)</a:t>
            </a:r>
          </a:p>
          <a:p>
            <a:pPr marL="0" indent="0" algn="r">
              <a:spcBef>
                <a:spcPts val="0"/>
              </a:spcBef>
              <a:buNone/>
            </a:pPr>
            <a:r>
              <a:rPr lang="en-US" sz="1050" dirty="0"/>
              <a:t> of the Council of Chief State School Officers (CCSSO)</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4343400"/>
            <a:ext cx="1835549" cy="1496759"/>
          </a:xfrm>
          <a:prstGeom prst="rect">
            <a:avLst/>
          </a:prstGeom>
        </p:spPr>
      </p:pic>
    </p:spTree>
    <p:extLst>
      <p:ext uri="{BB962C8B-B14F-4D97-AF65-F5344CB8AC3E}">
        <p14:creationId xmlns:p14="http://schemas.microsoft.com/office/powerpoint/2010/main" val="1353746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96312"/>
            <a:ext cx="7886700" cy="566416"/>
          </a:xfrm>
        </p:spPr>
        <p:txBody>
          <a:bodyPr>
            <a:noAutofit/>
          </a:bodyPr>
          <a:lstStyle/>
          <a:p>
            <a:pPr algn="ctr"/>
            <a:r>
              <a:rPr lang="en-US" sz="3200" b="1" dirty="0"/>
              <a:t>Assignments Page</a:t>
            </a: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811047" y="1524000"/>
            <a:ext cx="7695594" cy="34494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971800" y="1539240"/>
            <a:ext cx="1145759" cy="228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Rectangle 5"/>
          <p:cNvSpPr/>
          <p:nvPr/>
        </p:nvSpPr>
        <p:spPr>
          <a:xfrm>
            <a:off x="1447800" y="2667000"/>
            <a:ext cx="1295400" cy="228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3564021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6473" y="762000"/>
            <a:ext cx="7886700" cy="529346"/>
          </a:xfrm>
        </p:spPr>
        <p:txBody>
          <a:bodyPr>
            <a:noAutofit/>
          </a:bodyPr>
          <a:lstStyle/>
          <a:p>
            <a:pPr algn="ctr"/>
            <a:r>
              <a:rPr lang="en-US" sz="3200" b="1" dirty="0"/>
              <a:t>Assignments Page</a:t>
            </a:r>
          </a:p>
        </p:txBody>
      </p:sp>
      <p:sp>
        <p:nvSpPr>
          <p:cNvPr id="3" name="Content Placeholder 2"/>
          <p:cNvSpPr>
            <a:spLocks noGrp="1"/>
          </p:cNvSpPr>
          <p:nvPr>
            <p:ph idx="1"/>
          </p:nvPr>
        </p:nvSpPr>
        <p:spPr>
          <a:xfrm>
            <a:off x="628650" y="1750734"/>
            <a:ext cx="7886700" cy="3263504"/>
          </a:xfrm>
        </p:spPr>
        <p:txBody>
          <a:bodyPr>
            <a:normAutofit fontScale="70000" lnSpcReduction="20000"/>
          </a:bodyPr>
          <a:lstStyle/>
          <a:p>
            <a:pPr marL="0" indent="0">
              <a:buNone/>
            </a:pPr>
            <a:r>
              <a:rPr lang="en-US" sz="2900" dirty="0"/>
              <a:t>The Assignments page has </a:t>
            </a:r>
            <a:r>
              <a:rPr lang="en-US" sz="2900" b="1" dirty="0"/>
              <a:t>three</a:t>
            </a:r>
            <a:r>
              <a:rPr lang="en-US" sz="2900" dirty="0"/>
              <a:t> filters: </a:t>
            </a:r>
          </a:p>
          <a:p>
            <a:pPr marL="1285875" defTabSz="1117997"/>
            <a:r>
              <a:rPr lang="en-US" b="1" dirty="0">
                <a:solidFill>
                  <a:srgbClr val="FF0000"/>
                </a:solidFill>
              </a:rPr>
              <a:t>Active Assignments</a:t>
            </a:r>
          </a:p>
          <a:p>
            <a:pPr marL="1671638" lvl="1" indent="-257175" defTabSz="1117997">
              <a:buFont typeface="Wingdings" panose="05000000000000000000" pitchFamily="2" charset="2"/>
              <a:buChar char="§"/>
            </a:pPr>
            <a:r>
              <a:rPr lang="en-US" dirty="0"/>
              <a:t>Assignments that have not yet passed the due date. This list also includes assignments that are not yet assigned to any students. </a:t>
            </a:r>
          </a:p>
          <a:p>
            <a:pPr marL="1285875" defTabSz="1117997"/>
            <a:r>
              <a:rPr lang="en-US" b="1" dirty="0">
                <a:solidFill>
                  <a:srgbClr val="FF0000"/>
                </a:solidFill>
              </a:rPr>
              <a:t>Recently Completed Assignments</a:t>
            </a:r>
          </a:p>
          <a:p>
            <a:pPr marL="1671638" lvl="1" indent="-257175" defTabSz="1117997">
              <a:buFont typeface="Wingdings" panose="05000000000000000000" pitchFamily="2" charset="2"/>
              <a:buChar char="§"/>
            </a:pPr>
            <a:r>
              <a:rPr lang="en-US" dirty="0"/>
              <a:t>Assignments that passed the due date within the last 14 days.</a:t>
            </a:r>
          </a:p>
          <a:p>
            <a:pPr marL="1285875" defTabSz="1117997"/>
            <a:r>
              <a:rPr lang="en-US" b="1" dirty="0">
                <a:solidFill>
                  <a:srgbClr val="FF0000"/>
                </a:solidFill>
              </a:rPr>
              <a:t>Archived Assignments</a:t>
            </a:r>
          </a:p>
          <a:p>
            <a:pPr marL="1671638" lvl="1" indent="-257175" defTabSz="1117997">
              <a:buFont typeface="Wingdings" panose="05000000000000000000" pitchFamily="2" charset="2"/>
              <a:buChar char="§"/>
            </a:pPr>
            <a:r>
              <a:rPr lang="en-US" dirty="0">
                <a:latin typeface="Calibri" pitchFamily="34" charset="0"/>
                <a:ea typeface="Calibri" pitchFamily="34" charset="0"/>
                <a:cs typeface="Calibri" pitchFamily="34" charset="0"/>
              </a:rPr>
              <a:t>Assignments that are more than 14 days past the due date. </a:t>
            </a:r>
          </a:p>
          <a:p>
            <a:pPr marL="0" indent="0">
              <a:buNone/>
            </a:pPr>
            <a:endParaRPr lang="en-US" dirty="0"/>
          </a:p>
        </p:txBody>
      </p:sp>
    </p:spTree>
    <p:extLst>
      <p:ext uri="{BB962C8B-B14F-4D97-AF65-F5344CB8AC3E}">
        <p14:creationId xmlns:p14="http://schemas.microsoft.com/office/powerpoint/2010/main" val="21191476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401" y="762000"/>
            <a:ext cx="7886700" cy="572594"/>
          </a:xfrm>
        </p:spPr>
        <p:txBody>
          <a:bodyPr>
            <a:noAutofit/>
          </a:bodyPr>
          <a:lstStyle/>
          <a:p>
            <a:pPr algn="ctr"/>
            <a:r>
              <a:rPr lang="en-US" sz="3200" b="1" dirty="0"/>
              <a:t>Managing Assignments</a:t>
            </a:r>
          </a:p>
        </p:txBody>
      </p:sp>
      <p:sp>
        <p:nvSpPr>
          <p:cNvPr id="3" name="Content Placeholder 2"/>
          <p:cNvSpPr>
            <a:spLocks noGrp="1"/>
          </p:cNvSpPr>
          <p:nvPr>
            <p:ph idx="1"/>
          </p:nvPr>
        </p:nvSpPr>
        <p:spPr>
          <a:xfrm>
            <a:off x="751445" y="1418846"/>
            <a:ext cx="7886700" cy="3263504"/>
          </a:xfrm>
        </p:spPr>
        <p:txBody>
          <a:bodyPr>
            <a:normAutofit/>
          </a:bodyPr>
          <a:lstStyle/>
          <a:p>
            <a:pPr marL="0" indent="0" fontAlgn="base">
              <a:spcBef>
                <a:spcPct val="0"/>
              </a:spcBef>
              <a:spcAft>
                <a:spcPct val="0"/>
              </a:spcAft>
              <a:buNone/>
            </a:pPr>
            <a:r>
              <a:rPr lang="en-US" sz="2800" dirty="0">
                <a:latin typeface="Calibri" pitchFamily="34" charset="0"/>
                <a:ea typeface="Calibri" pitchFamily="34" charset="0"/>
                <a:cs typeface="Calibri" pitchFamily="34" charset="0"/>
              </a:rPr>
              <a:t>For each assignment, you will be able to refresh, view the progress bar, and take the following actions:</a:t>
            </a:r>
          </a:p>
          <a:p>
            <a:pPr marL="1200150" indent="-220266" fontAlgn="base">
              <a:spcBef>
                <a:spcPct val="0"/>
              </a:spcBef>
              <a:spcAft>
                <a:spcPct val="0"/>
              </a:spcAft>
            </a:pPr>
            <a:r>
              <a:rPr lang="en-US" sz="2800" dirty="0">
                <a:latin typeface="Calibri" pitchFamily="34" charset="0"/>
                <a:ea typeface="Calibri" pitchFamily="34" charset="0"/>
                <a:cs typeface="Calibri" pitchFamily="34" charset="0"/>
              </a:rPr>
              <a:t>Edit</a:t>
            </a:r>
          </a:p>
          <a:p>
            <a:pPr marL="1200150" indent="-220266" fontAlgn="base">
              <a:spcBef>
                <a:spcPct val="0"/>
              </a:spcBef>
              <a:spcAft>
                <a:spcPct val="0"/>
              </a:spcAft>
            </a:pPr>
            <a:r>
              <a:rPr lang="en-US" sz="2800" dirty="0">
                <a:latin typeface="Calibri" pitchFamily="34" charset="0"/>
                <a:ea typeface="Calibri" pitchFamily="34" charset="0"/>
                <a:cs typeface="Calibri" pitchFamily="34" charset="0"/>
              </a:rPr>
              <a:t>Copy</a:t>
            </a:r>
          </a:p>
          <a:p>
            <a:pPr marL="1200150" indent="-220266" fontAlgn="base">
              <a:spcBef>
                <a:spcPct val="0"/>
              </a:spcBef>
              <a:spcAft>
                <a:spcPct val="0"/>
              </a:spcAft>
            </a:pPr>
            <a:r>
              <a:rPr lang="en-US" sz="2800" dirty="0">
                <a:latin typeface="Calibri" pitchFamily="34" charset="0"/>
                <a:ea typeface="Calibri" pitchFamily="34" charset="0"/>
                <a:cs typeface="Calibri" pitchFamily="34" charset="0"/>
              </a:rPr>
              <a:t>Delete</a:t>
            </a:r>
          </a:p>
          <a:p>
            <a:pPr marL="1200150" indent="-220266" fontAlgn="base">
              <a:spcBef>
                <a:spcPct val="0"/>
              </a:spcBef>
              <a:spcAft>
                <a:spcPct val="0"/>
              </a:spcAft>
            </a:pPr>
            <a:r>
              <a:rPr lang="en-US" sz="2800" dirty="0">
                <a:latin typeface="Calibri" pitchFamily="34" charset="0"/>
                <a:ea typeface="Calibri" pitchFamily="34" charset="0"/>
                <a:cs typeface="Calibri" pitchFamily="34" charset="0"/>
              </a:rPr>
              <a:t>Report</a:t>
            </a:r>
          </a:p>
          <a:p>
            <a:endParaRPr lang="en-US"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799" y="4205378"/>
            <a:ext cx="7554612" cy="9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92739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7359" y="609600"/>
            <a:ext cx="7886700" cy="479918"/>
          </a:xfrm>
        </p:spPr>
        <p:txBody>
          <a:bodyPr>
            <a:noAutofit/>
          </a:bodyPr>
          <a:lstStyle/>
          <a:p>
            <a:pPr algn="ctr"/>
            <a:r>
              <a:rPr lang="en-US" sz="3200" b="1" dirty="0"/>
              <a:t>Assignment Summary Report</a:t>
            </a: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37359" y="2971800"/>
            <a:ext cx="7886700" cy="2235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37360" y="1170942"/>
            <a:ext cx="7886699" cy="1569660"/>
          </a:xfrm>
          <a:prstGeom prst="rect">
            <a:avLst/>
          </a:prstGeom>
          <a:noFill/>
        </p:spPr>
        <p:txBody>
          <a:bodyPr wrap="square" rtlCol="0">
            <a:spAutoFit/>
          </a:bodyPr>
          <a:lstStyle/>
          <a:p>
            <a:r>
              <a:rPr lang="en-US" sz="2400" dirty="0"/>
              <a:t>Provides overall assignment information for selected assignments, including average scores and completion rates. Available for all rosters, a single roster, assigned students, or individual students</a:t>
            </a:r>
          </a:p>
        </p:txBody>
      </p:sp>
    </p:spTree>
    <p:extLst>
      <p:ext uri="{BB962C8B-B14F-4D97-AF65-F5344CB8AC3E}">
        <p14:creationId xmlns:p14="http://schemas.microsoft.com/office/powerpoint/2010/main" val="22167024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899" y="721460"/>
            <a:ext cx="7886700" cy="523167"/>
          </a:xfrm>
        </p:spPr>
        <p:txBody>
          <a:bodyPr>
            <a:normAutofit/>
          </a:bodyPr>
          <a:lstStyle/>
          <a:p>
            <a:pPr algn="ctr"/>
            <a:r>
              <a:rPr lang="en-US" sz="2400" b="1" dirty="0"/>
              <a:t>View Assignment Details: Item Analysis Report</a:t>
            </a:r>
          </a:p>
        </p:txBody>
      </p:sp>
      <p:sp>
        <p:nvSpPr>
          <p:cNvPr id="3" name="Content Placeholder 2"/>
          <p:cNvSpPr>
            <a:spLocks noGrp="1"/>
          </p:cNvSpPr>
          <p:nvPr>
            <p:ph idx="1"/>
          </p:nvPr>
        </p:nvSpPr>
        <p:spPr>
          <a:xfrm>
            <a:off x="671899" y="1371600"/>
            <a:ext cx="7886700" cy="3263504"/>
          </a:xfrm>
        </p:spPr>
        <p:txBody>
          <a:bodyPr/>
          <a:lstStyle/>
          <a:p>
            <a:pPr lvl="0"/>
            <a:r>
              <a:rPr lang="en-US" sz="2400" dirty="0"/>
              <a:t>Allows you to view all the resource activities in an assignment, the overall analysis of each item, the actual activity item, and the raw item score analysis.</a:t>
            </a:r>
          </a:p>
          <a:p>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667000"/>
            <a:ext cx="6737438" cy="2534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2728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11652"/>
            <a:ext cx="7886700" cy="625454"/>
          </a:xfrm>
        </p:spPr>
        <p:txBody>
          <a:bodyPr>
            <a:normAutofit/>
          </a:bodyPr>
          <a:lstStyle/>
          <a:p>
            <a:pPr algn="ctr"/>
            <a:r>
              <a:rPr lang="en-US" sz="3200" b="1" dirty="0"/>
              <a:t>Student Summary Report</a:t>
            </a:r>
          </a:p>
        </p:txBody>
      </p:sp>
      <p:sp>
        <p:nvSpPr>
          <p:cNvPr id="4" name="Content Placeholder 3"/>
          <p:cNvSpPr>
            <a:spLocks noGrp="1"/>
          </p:cNvSpPr>
          <p:nvPr>
            <p:ph sz="half" idx="1"/>
          </p:nvPr>
        </p:nvSpPr>
        <p:spPr>
          <a:xfrm>
            <a:off x="685800" y="1564959"/>
            <a:ext cx="3886200" cy="3263504"/>
          </a:xfrm>
        </p:spPr>
        <p:txBody>
          <a:bodyPr>
            <a:normAutofit fontScale="77500" lnSpcReduction="20000"/>
          </a:bodyPr>
          <a:lstStyle/>
          <a:p>
            <a:pPr marL="258366" indent="-258366">
              <a:spcAft>
                <a:spcPts val="450"/>
              </a:spcAft>
            </a:pPr>
            <a:r>
              <a:rPr lang="en-US" dirty="0"/>
              <a:t>Teachers can view and print a report that shows the student’s first name, last name, SSID and a list of all active assignments (assignment name and due date) given to the student. </a:t>
            </a:r>
          </a:p>
          <a:p>
            <a:pPr marL="258366" indent="-258366"/>
            <a:r>
              <a:rPr lang="en-US" dirty="0" smtClean="0"/>
              <a:t>The </a:t>
            </a:r>
            <a:r>
              <a:rPr lang="en-US" dirty="0"/>
              <a:t>information for each student will automatically print on separate pages. </a:t>
            </a:r>
          </a:p>
          <a:p>
            <a:endParaRPr lang="en-US" dirty="0"/>
          </a:p>
        </p:txBody>
      </p:sp>
      <p:pic>
        <p:nvPicPr>
          <p:cNvPr id="6"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918166" y="1776278"/>
            <a:ext cx="2952512" cy="1096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654" r="24423" b="10937"/>
          <a:stretch/>
        </p:blipFill>
        <p:spPr bwMode="auto">
          <a:xfrm>
            <a:off x="4882453" y="3196711"/>
            <a:ext cx="3023938"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4922521" y="2543348"/>
            <a:ext cx="2952511" cy="38031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38636447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704" y="756958"/>
            <a:ext cx="7886700" cy="472468"/>
          </a:xfrm>
        </p:spPr>
        <p:txBody>
          <a:bodyPr>
            <a:noAutofit/>
          </a:bodyPr>
          <a:lstStyle/>
          <a:p>
            <a:pPr algn="ctr"/>
            <a:r>
              <a:rPr lang="en-US" sz="3200" b="1" dirty="0"/>
              <a:t>Exporting Reports</a:t>
            </a:r>
          </a:p>
        </p:txBody>
      </p:sp>
      <p:sp>
        <p:nvSpPr>
          <p:cNvPr id="3" name="Content Placeholder 2"/>
          <p:cNvSpPr>
            <a:spLocks noGrp="1"/>
          </p:cNvSpPr>
          <p:nvPr>
            <p:ph idx="1"/>
          </p:nvPr>
        </p:nvSpPr>
        <p:spPr>
          <a:xfrm>
            <a:off x="685800" y="1447800"/>
            <a:ext cx="7886700" cy="3263504"/>
          </a:xfrm>
        </p:spPr>
        <p:txBody>
          <a:bodyPr>
            <a:normAutofit/>
          </a:bodyPr>
          <a:lstStyle/>
          <a:p>
            <a:r>
              <a:rPr lang="en-US" sz="2400" dirty="0"/>
              <a:t>You can </a:t>
            </a:r>
            <a:r>
              <a:rPr lang="en-US" sz="2400" dirty="0" smtClean="0"/>
              <a:t>export </a:t>
            </a:r>
            <a:r>
              <a:rPr lang="en-US" sz="2400" dirty="0"/>
              <a:t>the data in Assignment Summary, Benchmark Proficiency, and Item Analysis reports. </a:t>
            </a:r>
          </a:p>
          <a:p>
            <a:r>
              <a:rPr lang="en-US" sz="2400" dirty="0" smtClean="0"/>
              <a:t>The </a:t>
            </a:r>
            <a:r>
              <a:rPr lang="en-US" sz="2400" dirty="0"/>
              <a:t>reports are exported as </a:t>
            </a:r>
            <a:r>
              <a:rPr lang="en-US" sz="2400" dirty="0" smtClean="0"/>
              <a:t>.csv </a:t>
            </a:r>
            <a:r>
              <a:rPr lang="en-US" sz="2400" dirty="0"/>
              <a:t>files. </a:t>
            </a:r>
          </a:p>
          <a:p>
            <a:endParaRPr lang="en-US" sz="2400"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990600" y="3200400"/>
            <a:ext cx="7010400" cy="1371600"/>
          </a:xfrm>
          <a:prstGeom prst="rect">
            <a:avLst/>
          </a:prstGeom>
          <a:noFill/>
          <a:ln>
            <a:solidFill>
              <a:schemeClr val="bg1">
                <a:lumMod val="65000"/>
              </a:schemeClr>
            </a:solidFill>
          </a:ln>
        </p:spPr>
      </p:pic>
    </p:spTree>
    <p:extLst>
      <p:ext uri="{BB962C8B-B14F-4D97-AF65-F5344CB8AC3E}">
        <p14:creationId xmlns:p14="http://schemas.microsoft.com/office/powerpoint/2010/main" val="21968546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pPr algn="ctr"/>
            <a:r>
              <a:rPr lang="en-US" sz="3200" b="1" dirty="0"/>
              <a:t>Exporting Roster Information</a:t>
            </a:r>
          </a:p>
        </p:txBody>
      </p:sp>
      <p:sp>
        <p:nvSpPr>
          <p:cNvPr id="3" name="Content Placeholder 2"/>
          <p:cNvSpPr>
            <a:spLocks noGrp="1"/>
          </p:cNvSpPr>
          <p:nvPr>
            <p:ph idx="1"/>
          </p:nvPr>
        </p:nvSpPr>
        <p:spPr>
          <a:xfrm>
            <a:off x="533400" y="1219200"/>
            <a:ext cx="8229600" cy="3809999"/>
          </a:xfrm>
        </p:spPr>
        <p:txBody>
          <a:bodyPr>
            <a:normAutofit/>
          </a:bodyPr>
          <a:lstStyle/>
          <a:p>
            <a:r>
              <a:rPr lang="en-US" sz="2400" dirty="0" smtClean="0"/>
              <a:t>Export </a:t>
            </a:r>
            <a:r>
              <a:rPr lang="en-US" sz="2400" dirty="0"/>
              <a:t>roster information from the Classes/Groups table or the Students table. </a:t>
            </a:r>
            <a:endParaRPr lang="en-US" sz="2400" dirty="0" smtClean="0"/>
          </a:p>
          <a:p>
            <a:r>
              <a:rPr lang="en-US" sz="2400" dirty="0" smtClean="0"/>
              <a:t>Exports </a:t>
            </a:r>
            <a:r>
              <a:rPr lang="en-US" sz="2400" dirty="0"/>
              <a:t>roster information as </a:t>
            </a:r>
            <a:r>
              <a:rPr lang="en-US" sz="2400" dirty="0" smtClean="0"/>
              <a:t>.csv </a:t>
            </a:r>
            <a:r>
              <a:rPr lang="en-US" sz="2400" dirty="0"/>
              <a:t>files, which you can open in Microsoft Excel and other </a:t>
            </a:r>
            <a:r>
              <a:rPr lang="en-US" sz="2400" dirty="0" smtClean="0"/>
              <a:t>.csv </a:t>
            </a:r>
            <a:r>
              <a:rPr lang="en-US" sz="2400" dirty="0"/>
              <a:t>compatible programs. </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143000" y="3352800"/>
            <a:ext cx="6172200" cy="1295400"/>
          </a:xfrm>
          <a:prstGeom prst="rect">
            <a:avLst/>
          </a:prstGeom>
          <a:noFill/>
          <a:ln>
            <a:solidFill>
              <a:schemeClr val="bg1">
                <a:lumMod val="65000"/>
              </a:schemeClr>
            </a:solidFill>
          </a:ln>
        </p:spPr>
      </p:pic>
    </p:spTree>
    <p:extLst>
      <p:ext uri="{BB962C8B-B14F-4D97-AF65-F5344CB8AC3E}">
        <p14:creationId xmlns:p14="http://schemas.microsoft.com/office/powerpoint/2010/main" val="30676715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14870"/>
            <a:ext cx="7886700" cy="549116"/>
          </a:xfrm>
        </p:spPr>
        <p:txBody>
          <a:bodyPr>
            <a:noAutofit/>
          </a:bodyPr>
          <a:lstStyle/>
          <a:p>
            <a:pPr algn="ctr"/>
            <a:r>
              <a:rPr lang="en-US" sz="3200" b="1" dirty="0"/>
              <a:t>Need More Help?</a:t>
            </a:r>
          </a:p>
        </p:txBody>
      </p:sp>
      <p:sp>
        <p:nvSpPr>
          <p:cNvPr id="3" name="Content Placeholder 2"/>
          <p:cNvSpPr>
            <a:spLocks noGrp="1"/>
          </p:cNvSpPr>
          <p:nvPr>
            <p:ph idx="1"/>
          </p:nvPr>
        </p:nvSpPr>
        <p:spPr>
          <a:xfrm>
            <a:off x="595993" y="1374189"/>
            <a:ext cx="7886700" cy="3263504"/>
          </a:xfrm>
        </p:spPr>
        <p:txBody>
          <a:bodyPr>
            <a:normAutofit/>
          </a:bodyPr>
          <a:lstStyle/>
          <a:p>
            <a:pPr marL="0" indent="0">
              <a:buNone/>
            </a:pPr>
            <a:r>
              <a:rPr lang="en-US" sz="2400" dirty="0"/>
              <a:t>Many screens will have a	       button to provide additional help. Click on the button to see additional text. </a:t>
            </a:r>
            <a:endParaRPr lang="en-US" sz="2400" dirty="0">
              <a:latin typeface="Calibri" pitchFamily="34" charset="0"/>
              <a:ea typeface="Calibri" pitchFamily="34" charset="0"/>
              <a:cs typeface="Calibri" pitchFamily="34" charset="0"/>
            </a:endParaRPr>
          </a:p>
          <a:p>
            <a:pPr marL="0" indent="0">
              <a:buNone/>
            </a:pPr>
            <a:endParaRPr lang="en-US" sz="24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1535793"/>
            <a:ext cx="762000" cy="284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5106" y="2507892"/>
            <a:ext cx="7161388" cy="2031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905000" y="2903071"/>
            <a:ext cx="571500" cy="20574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136891901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How Do My Students Access SAGE Formative?</a:t>
            </a:r>
            <a:endParaRPr lang="en-US" sz="2800" dirty="0"/>
          </a:p>
        </p:txBody>
      </p:sp>
      <p:sp>
        <p:nvSpPr>
          <p:cNvPr id="3" name="Content Placeholder 2"/>
          <p:cNvSpPr>
            <a:spLocks noGrp="1"/>
          </p:cNvSpPr>
          <p:nvPr>
            <p:ph idx="1"/>
          </p:nvPr>
        </p:nvSpPr>
        <p:spPr/>
        <p:txBody>
          <a:bodyPr>
            <a:normAutofit fontScale="92500" lnSpcReduction="20000"/>
          </a:bodyPr>
          <a:lstStyle/>
          <a:p>
            <a:r>
              <a:rPr lang="en-US" dirty="0" smtClean="0"/>
              <a:t>Student access is through SSID numbers. When they log in for the first time each school year, they will use their SSID numbers as both their username and password.</a:t>
            </a:r>
          </a:p>
          <a:p>
            <a:r>
              <a:rPr lang="en-US" dirty="0" smtClean="0"/>
              <a:t>The system will force a password change.</a:t>
            </a:r>
          </a:p>
          <a:p>
            <a:r>
              <a:rPr lang="en-US" dirty="0" smtClean="0"/>
              <a:t>Teachers do not have access to student passwords.</a:t>
            </a:r>
          </a:p>
          <a:p>
            <a:r>
              <a:rPr lang="en-US" dirty="0" smtClean="0"/>
              <a:t>If students forget passwords, they will have to request another one.</a:t>
            </a:r>
            <a:endParaRPr lang="en-US" dirty="0"/>
          </a:p>
        </p:txBody>
      </p:sp>
      <p:sp>
        <p:nvSpPr>
          <p:cNvPr id="4" name="Date Placeholder 3"/>
          <p:cNvSpPr>
            <a:spLocks noGrp="1"/>
          </p:cNvSpPr>
          <p:nvPr>
            <p:ph type="dt" sz="half" idx="10"/>
          </p:nvPr>
        </p:nvSpPr>
        <p:spPr/>
        <p:txBody>
          <a:bodyPr/>
          <a:lstStyle/>
          <a:p>
            <a:r>
              <a:rPr lang="en-US" smtClean="0"/>
              <a:t>January 19, 2012</a:t>
            </a:r>
            <a:endParaRPr lang="en-US" dirty="0"/>
          </a:p>
        </p:txBody>
      </p:sp>
      <p:sp>
        <p:nvSpPr>
          <p:cNvPr id="5" name="Slide Number Placeholder 4"/>
          <p:cNvSpPr>
            <a:spLocks noGrp="1"/>
          </p:cNvSpPr>
          <p:nvPr>
            <p:ph type="sldNum" sz="quarter" idx="12"/>
          </p:nvPr>
        </p:nvSpPr>
        <p:spPr/>
        <p:txBody>
          <a:bodyPr/>
          <a:lstStyle/>
          <a:p>
            <a:fld id="{9E7B5856-8516-429A-ACF8-CF22A3F17824}" type="slidenum">
              <a:rPr lang="en-US" smtClean="0"/>
              <a:pPr/>
              <a:t>39</a:t>
            </a:fld>
            <a:endParaRPr lang="en-US" dirty="0"/>
          </a:p>
        </p:txBody>
      </p:sp>
    </p:spTree>
    <p:extLst>
      <p:ext uri="{BB962C8B-B14F-4D97-AF65-F5344CB8AC3E}">
        <p14:creationId xmlns:p14="http://schemas.microsoft.com/office/powerpoint/2010/main" val="33554496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What is Formative Assessment?</a:t>
            </a:r>
            <a:endParaRPr lang="en-US" b="1" dirty="0"/>
          </a:p>
        </p:txBody>
      </p:sp>
      <p:sp>
        <p:nvSpPr>
          <p:cNvPr id="3" name="Content Placeholder 2"/>
          <p:cNvSpPr>
            <a:spLocks noGrp="1"/>
          </p:cNvSpPr>
          <p:nvPr>
            <p:ph idx="1"/>
          </p:nvPr>
        </p:nvSpPr>
        <p:spPr/>
        <p:txBody>
          <a:bodyPr anchor="t">
            <a:normAutofit/>
          </a:bodyPr>
          <a:lstStyle/>
          <a:p>
            <a:pPr marL="0" indent="0" algn="ctr">
              <a:spcBef>
                <a:spcPts val="0"/>
              </a:spcBef>
              <a:buNone/>
            </a:pPr>
            <a:r>
              <a:rPr lang="en-US" sz="3300" dirty="0"/>
              <a:t>Using assessment data </a:t>
            </a:r>
          </a:p>
          <a:p>
            <a:pPr marL="0" indent="0" algn="ctr">
              <a:spcBef>
                <a:spcPts val="0"/>
              </a:spcBef>
              <a:buNone/>
            </a:pPr>
            <a:r>
              <a:rPr lang="en-US" sz="3300" dirty="0"/>
              <a:t>to help guide instruction for learning </a:t>
            </a:r>
          </a:p>
          <a:p>
            <a:pPr marL="0" indent="0" algn="ctr">
              <a:spcBef>
                <a:spcPts val="0"/>
              </a:spcBef>
              <a:buNone/>
            </a:pPr>
            <a:r>
              <a:rPr lang="en-US" sz="3300" dirty="0"/>
              <a:t>at the classroom level</a:t>
            </a:r>
          </a:p>
          <a:p>
            <a:pPr marL="0" indent="0" algn="ctr">
              <a:spcBef>
                <a:spcPts val="0"/>
              </a:spcBef>
              <a:buNone/>
            </a:pPr>
            <a:endParaRPr lang="en-US" sz="36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24200" y="3429000"/>
            <a:ext cx="2047461" cy="1828800"/>
          </a:xfrm>
          <a:prstGeom prst="rect">
            <a:avLst/>
          </a:prstGeom>
        </p:spPr>
      </p:pic>
    </p:spTree>
    <p:extLst>
      <p:ext uri="{BB962C8B-B14F-4D97-AF65-F5344CB8AC3E}">
        <p14:creationId xmlns:p14="http://schemas.microsoft.com/office/powerpoint/2010/main" val="35424668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4"/>
            <a:ext cx="7886700" cy="581774"/>
          </a:xfrm>
        </p:spPr>
        <p:txBody>
          <a:bodyPr>
            <a:normAutofit fontScale="90000"/>
          </a:bodyPr>
          <a:lstStyle/>
          <a:p>
            <a:pPr algn="ctr"/>
            <a:r>
              <a:rPr lang="en-US" b="1" dirty="0" smtClean="0"/>
              <a:t>Resources</a:t>
            </a:r>
            <a:endParaRPr lang="en-US" b="1" dirty="0"/>
          </a:p>
        </p:txBody>
      </p:sp>
      <p:sp>
        <p:nvSpPr>
          <p:cNvPr id="3" name="Content Placeholder 2"/>
          <p:cNvSpPr>
            <a:spLocks noGrp="1"/>
          </p:cNvSpPr>
          <p:nvPr>
            <p:ph idx="1"/>
          </p:nvPr>
        </p:nvSpPr>
        <p:spPr>
          <a:xfrm>
            <a:off x="628650" y="1854177"/>
            <a:ext cx="7886700" cy="3263504"/>
          </a:xfrm>
        </p:spPr>
        <p:txBody>
          <a:bodyPr/>
          <a:lstStyle/>
          <a:p>
            <a:r>
              <a:rPr lang="en-US" sz="2700" dirty="0"/>
              <a:t>SAGE Formative Help Desk  </a:t>
            </a:r>
            <a:r>
              <a:rPr lang="en-US" sz="2700" dirty="0">
                <a:hlinkClick r:id="rId2"/>
              </a:rPr>
              <a:t>sagehelpdesk@air.org</a:t>
            </a:r>
            <a:endParaRPr lang="en-US" sz="2700" dirty="0"/>
          </a:p>
          <a:p>
            <a:r>
              <a:rPr lang="en-US" sz="2700" dirty="0"/>
              <a:t>SAGE Formative User Guide – Found at </a:t>
            </a:r>
            <a:r>
              <a:rPr lang="en-US" sz="2700" dirty="0">
                <a:hlinkClick r:id="rId3"/>
              </a:rPr>
              <a:t>sageportal.org</a:t>
            </a:r>
            <a:r>
              <a:rPr lang="en-US" sz="2700" dirty="0"/>
              <a:t> under </a:t>
            </a:r>
            <a:r>
              <a:rPr lang="en-US" sz="2700" i="1" dirty="0"/>
              <a:t>Search Resources </a:t>
            </a:r>
            <a:r>
              <a:rPr lang="en-US" sz="2700" dirty="0"/>
              <a:t>tab</a:t>
            </a:r>
          </a:p>
          <a:p>
            <a:r>
              <a:rPr lang="en-US" sz="2700" dirty="0"/>
              <a:t>Contact Kim Rathke @ USOE </a:t>
            </a:r>
            <a:r>
              <a:rPr lang="en-US" sz="2700" dirty="0">
                <a:hlinkClick r:id="rId4"/>
              </a:rPr>
              <a:t>kim.rathke@schools.utah.gov</a:t>
            </a:r>
            <a:endParaRPr lang="en-US" sz="2700" dirty="0"/>
          </a:p>
          <a:p>
            <a:pPr marL="0" indent="0">
              <a:buNone/>
            </a:pPr>
            <a:endParaRPr lang="en-US" dirty="0" smtClean="0"/>
          </a:p>
          <a:p>
            <a:endParaRPr lang="en-US" dirty="0" smtClean="0"/>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43600" y="3698646"/>
            <a:ext cx="2095591" cy="1419035"/>
          </a:xfrm>
          <a:prstGeom prst="rect">
            <a:avLst/>
          </a:prstGeom>
        </p:spPr>
      </p:pic>
    </p:spTree>
    <p:extLst>
      <p:ext uri="{BB962C8B-B14F-4D97-AF65-F5344CB8AC3E}">
        <p14:creationId xmlns:p14="http://schemas.microsoft.com/office/powerpoint/2010/main" val="6483433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b="1" dirty="0" smtClean="0"/>
              <a:t>Advanced SAGE Formative</a:t>
            </a:r>
            <a:endParaRPr lang="en-US" b="1" dirty="0"/>
          </a:p>
        </p:txBody>
      </p:sp>
      <p:sp>
        <p:nvSpPr>
          <p:cNvPr id="5" name="Subtitle 4"/>
          <p:cNvSpPr>
            <a:spLocks noGrp="1"/>
          </p:cNvSpPr>
          <p:nvPr>
            <p:ph type="subTitle" idx="1"/>
          </p:nvPr>
        </p:nvSpPr>
        <p:spPr/>
        <p:txBody>
          <a:bodyPr>
            <a:normAutofit/>
          </a:bodyPr>
          <a:lstStyle/>
          <a:p>
            <a:r>
              <a:rPr lang="en-US" b="1" dirty="0" smtClean="0"/>
              <a:t>Adding Your Own Resources</a:t>
            </a:r>
          </a:p>
          <a:p>
            <a:r>
              <a:rPr lang="en-US" b="1" dirty="0" smtClean="0"/>
              <a:t>Using Common Assessments</a:t>
            </a:r>
          </a:p>
          <a:p>
            <a:r>
              <a:rPr lang="en-US" b="1" dirty="0" smtClean="0"/>
              <a:t>Creating Educator Groups</a:t>
            </a:r>
            <a:endParaRPr lang="en-US" b="1" dirty="0"/>
          </a:p>
        </p:txBody>
      </p:sp>
    </p:spTree>
    <p:extLst>
      <p:ext uri="{BB962C8B-B14F-4D97-AF65-F5344CB8AC3E}">
        <p14:creationId xmlns:p14="http://schemas.microsoft.com/office/powerpoint/2010/main" val="13559311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9800" y="1066800"/>
            <a:ext cx="4643634" cy="4343400"/>
          </a:xfrm>
        </p:spPr>
      </p:pic>
    </p:spTree>
    <p:extLst>
      <p:ext uri="{BB962C8B-B14F-4D97-AF65-F5344CB8AC3E}">
        <p14:creationId xmlns:p14="http://schemas.microsoft.com/office/powerpoint/2010/main" val="222495307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33400"/>
            <a:ext cx="7886700" cy="479192"/>
          </a:xfrm>
        </p:spPr>
        <p:txBody>
          <a:bodyPr>
            <a:normAutofit fontScale="90000"/>
          </a:bodyPr>
          <a:lstStyle/>
          <a:p>
            <a:pPr algn="ctr"/>
            <a:r>
              <a:rPr lang="en-US" sz="2700" b="1" dirty="0"/>
              <a:t>List of New Features </a:t>
            </a:r>
          </a:p>
        </p:txBody>
      </p:sp>
      <p:sp>
        <p:nvSpPr>
          <p:cNvPr id="3" name="Content Placeholder 2"/>
          <p:cNvSpPr>
            <a:spLocks noGrp="1"/>
          </p:cNvSpPr>
          <p:nvPr>
            <p:ph idx="1"/>
          </p:nvPr>
        </p:nvSpPr>
        <p:spPr>
          <a:xfrm>
            <a:off x="304800" y="1012592"/>
            <a:ext cx="7886700" cy="3263504"/>
          </a:xfrm>
        </p:spPr>
        <p:txBody>
          <a:bodyPr>
            <a:noAutofit/>
          </a:bodyPr>
          <a:lstStyle/>
          <a:p>
            <a:r>
              <a:rPr lang="en-US" altLang="en-US" sz="1600" b="1" dirty="0"/>
              <a:t>Group Membership</a:t>
            </a:r>
          </a:p>
          <a:p>
            <a:pPr lvl="1"/>
            <a:r>
              <a:rPr lang="en-US" altLang="en-US" sz="1600" dirty="0"/>
              <a:t>Create and join educator groups and manage group membership.</a:t>
            </a:r>
          </a:p>
          <a:p>
            <a:r>
              <a:rPr lang="en-US" altLang="en-US" sz="1600" b="1" dirty="0"/>
              <a:t>Collaborating on Shared Activities and Stimuli</a:t>
            </a:r>
          </a:p>
          <a:p>
            <a:pPr lvl="1"/>
            <a:r>
              <a:rPr lang="en-US" altLang="en-US" sz="1600" dirty="0"/>
              <a:t>Access group’s shared Activities table on the Activity Builder screen.</a:t>
            </a:r>
          </a:p>
          <a:p>
            <a:r>
              <a:rPr lang="en-US" altLang="en-US" sz="1600" b="1" dirty="0"/>
              <a:t>Form-Based Content Editors</a:t>
            </a:r>
          </a:p>
          <a:p>
            <a:pPr lvl="1"/>
            <a:r>
              <a:rPr lang="en-US" altLang="en-US" sz="1600" dirty="0"/>
              <a:t>A Content Editor tool specialized for a single activity type. </a:t>
            </a:r>
          </a:p>
          <a:p>
            <a:r>
              <a:rPr lang="en-US" altLang="en-US" sz="1600" b="1" dirty="0"/>
              <a:t>Importing Activities </a:t>
            </a:r>
          </a:p>
          <a:p>
            <a:pPr lvl="1"/>
            <a:r>
              <a:rPr lang="en-US" altLang="en-US" sz="1600" dirty="0"/>
              <a:t>Upload and import activities downloaded from external applications. </a:t>
            </a:r>
          </a:p>
          <a:p>
            <a:r>
              <a:rPr lang="en-US" altLang="en-US" sz="1600" b="1" dirty="0"/>
              <a:t>Match Activity </a:t>
            </a:r>
          </a:p>
          <a:p>
            <a:pPr lvl="1"/>
            <a:r>
              <a:rPr lang="en-US" altLang="en-US" sz="1600" dirty="0"/>
              <a:t>Present students with 2 sets of associable options and require them to match the options in the first set with the corresponding options in the second set. </a:t>
            </a:r>
          </a:p>
          <a:p>
            <a:r>
              <a:rPr lang="en-US" altLang="en-US" sz="1600" b="1" dirty="0"/>
              <a:t>Exporting Roster Information</a:t>
            </a:r>
          </a:p>
          <a:p>
            <a:pPr lvl="1"/>
            <a:r>
              <a:rPr lang="en-US" altLang="en-US" sz="1600" dirty="0"/>
              <a:t>Export roster information from the Classes/Groups table or the Students table. </a:t>
            </a:r>
          </a:p>
          <a:p>
            <a:r>
              <a:rPr lang="en-US" altLang="en-US" sz="1600" b="1" dirty="0"/>
              <a:t>Exporting Reports </a:t>
            </a:r>
          </a:p>
          <a:p>
            <a:pPr lvl="1"/>
            <a:r>
              <a:rPr lang="en-US" altLang="en-US" sz="1600" dirty="0"/>
              <a:t>Export data in Assignment Summary, Benchmark Proficiency, and Item Analysis reports. </a:t>
            </a:r>
          </a:p>
        </p:txBody>
      </p:sp>
    </p:spTree>
    <p:extLst>
      <p:ext uri="{BB962C8B-B14F-4D97-AF65-F5344CB8AC3E}">
        <p14:creationId xmlns:p14="http://schemas.microsoft.com/office/powerpoint/2010/main" val="271427238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Creating Activities</a:t>
            </a:r>
            <a:endParaRPr lang="en-US" dirty="0"/>
          </a:p>
        </p:txBody>
      </p:sp>
      <p:sp>
        <p:nvSpPr>
          <p:cNvPr id="5" name="Subtitle 4"/>
          <p:cNvSpPr>
            <a:spLocks noGrp="1"/>
          </p:cNvSpPr>
          <p:nvPr>
            <p:ph type="subTitle" idx="1"/>
          </p:nvPr>
        </p:nvSpPr>
        <p:spPr/>
        <p:txBody>
          <a:bodyPr/>
          <a:lstStyle/>
          <a:p>
            <a:r>
              <a:rPr lang="en-US" dirty="0" smtClean="0"/>
              <a:t>Form-Based Content Editors</a:t>
            </a:r>
          </a:p>
          <a:p>
            <a:endParaRPr lang="en-US" dirty="0"/>
          </a:p>
        </p:txBody>
      </p:sp>
    </p:spTree>
    <p:extLst>
      <p:ext uri="{BB962C8B-B14F-4D97-AF65-F5344CB8AC3E}">
        <p14:creationId xmlns:p14="http://schemas.microsoft.com/office/powerpoint/2010/main" val="273392152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119" y="762000"/>
            <a:ext cx="7886700" cy="568711"/>
          </a:xfrm>
        </p:spPr>
        <p:txBody>
          <a:bodyPr>
            <a:noAutofit/>
          </a:bodyPr>
          <a:lstStyle/>
          <a:p>
            <a:pPr algn="ctr"/>
            <a:r>
              <a:rPr lang="en-US" sz="3200" b="1" dirty="0" smtClean="0"/>
              <a:t>Activity Builder</a:t>
            </a:r>
            <a:endParaRPr lang="en-US" sz="3200" b="1" dirty="0"/>
          </a:p>
        </p:txBody>
      </p:sp>
      <p:sp>
        <p:nvSpPr>
          <p:cNvPr id="3" name="Content Placeholder 2"/>
          <p:cNvSpPr>
            <a:spLocks noGrp="1"/>
          </p:cNvSpPr>
          <p:nvPr>
            <p:ph idx="1"/>
          </p:nvPr>
        </p:nvSpPr>
        <p:spPr>
          <a:xfrm>
            <a:off x="727166" y="1492448"/>
            <a:ext cx="7886700" cy="3263504"/>
          </a:xfrm>
        </p:spPr>
        <p:txBody>
          <a:bodyPr/>
          <a:lstStyle/>
          <a:p>
            <a:pPr marL="0" indent="0">
              <a:buNone/>
            </a:pPr>
            <a:r>
              <a:rPr lang="en-US" sz="2400" dirty="0"/>
              <a:t>Allows you to create activities and stimuli. You can create the content for these activities and stimuli with the available Content Editor tools. </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762000" y="2819400"/>
            <a:ext cx="6629400" cy="1828800"/>
          </a:xfrm>
          <a:prstGeom prst="rect">
            <a:avLst/>
          </a:prstGeom>
          <a:noFill/>
          <a:ln>
            <a:solidFill>
              <a:schemeClr val="bg1">
                <a:lumMod val="65000"/>
              </a:schemeClr>
            </a:solidFill>
          </a:ln>
        </p:spPr>
      </p:pic>
    </p:spTree>
    <p:extLst>
      <p:ext uri="{BB962C8B-B14F-4D97-AF65-F5344CB8AC3E}">
        <p14:creationId xmlns:p14="http://schemas.microsoft.com/office/powerpoint/2010/main" val="164952023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370" y="762000"/>
            <a:ext cx="7886700" cy="536054"/>
          </a:xfrm>
        </p:spPr>
        <p:txBody>
          <a:bodyPr>
            <a:noAutofit/>
          </a:bodyPr>
          <a:lstStyle/>
          <a:p>
            <a:pPr algn="ctr"/>
            <a:r>
              <a:rPr lang="en-US" sz="2700" b="1" dirty="0"/>
              <a:t>Creating Activities: Using the Content Editor </a:t>
            </a:r>
          </a:p>
        </p:txBody>
      </p:sp>
      <p:sp>
        <p:nvSpPr>
          <p:cNvPr id="3" name="Content Placeholder 2"/>
          <p:cNvSpPr>
            <a:spLocks noGrp="1"/>
          </p:cNvSpPr>
          <p:nvPr>
            <p:ph idx="1"/>
          </p:nvPr>
        </p:nvSpPr>
        <p:spPr>
          <a:xfrm>
            <a:off x="457200" y="1676400"/>
            <a:ext cx="7886700" cy="3263504"/>
          </a:xfrm>
        </p:spPr>
        <p:txBody>
          <a:bodyPr>
            <a:normAutofit fontScale="92500" lnSpcReduction="20000"/>
          </a:bodyPr>
          <a:lstStyle/>
          <a:p>
            <a:pPr marL="0" indent="0" algn="ctr">
              <a:buNone/>
            </a:pPr>
            <a:r>
              <a:rPr lang="en-US" b="1" dirty="0" smtClean="0"/>
              <a:t>Two types of Content </a:t>
            </a:r>
            <a:r>
              <a:rPr lang="en-US" b="1" dirty="0"/>
              <a:t>Editor </a:t>
            </a:r>
            <a:r>
              <a:rPr lang="en-US" b="1" dirty="0" smtClean="0"/>
              <a:t>tools</a:t>
            </a:r>
          </a:p>
          <a:p>
            <a:pPr marL="0" indent="0" algn="ctr">
              <a:buNone/>
            </a:pPr>
            <a:endParaRPr lang="en-US" sz="2100" b="1" i="1" dirty="0"/>
          </a:p>
          <a:p>
            <a:pPr lvl="1">
              <a:buFont typeface="Wingdings" panose="05000000000000000000" pitchFamily="2" charset="2"/>
              <a:buChar char="ü"/>
            </a:pPr>
            <a:r>
              <a:rPr lang="en-US" sz="2100" b="1" i="1" dirty="0">
                <a:solidFill>
                  <a:srgbClr val="FF0000"/>
                </a:solidFill>
              </a:rPr>
              <a:t>Form-Based Content Editors</a:t>
            </a:r>
            <a:r>
              <a:rPr lang="en-US" sz="2100" dirty="0"/>
              <a:t>: Each simplified Content Editor tool is specialized for a single activity type. Form-based Content Editors are currently available for four activity types: Multiple-Choice, Multi-Select, Table Match, and Text Response.</a:t>
            </a:r>
          </a:p>
          <a:p>
            <a:pPr marL="342900" lvl="1" indent="0">
              <a:buNone/>
            </a:pPr>
            <a:endParaRPr lang="en-US" sz="2100" b="1" i="1" dirty="0"/>
          </a:p>
          <a:p>
            <a:pPr lvl="1">
              <a:buFont typeface="Wingdings" panose="05000000000000000000" pitchFamily="2" charset="2"/>
              <a:buChar char="ü"/>
            </a:pPr>
            <a:r>
              <a:rPr lang="en-US" sz="2100" b="1" i="1" dirty="0">
                <a:solidFill>
                  <a:srgbClr val="FF0000"/>
                </a:solidFill>
              </a:rPr>
              <a:t>All-in-One Content Editor</a:t>
            </a:r>
            <a:r>
              <a:rPr lang="en-US" sz="2100" dirty="0"/>
              <a:t>: This is a multi-functional tool that you can use to create Multiple-Choice, Multi-Select, or Text Response activities. Note: Less user-friendly than form-based editors</a:t>
            </a:r>
          </a:p>
          <a:p>
            <a:endParaRPr lang="en-US" dirty="0"/>
          </a:p>
        </p:txBody>
      </p:sp>
    </p:spTree>
    <p:extLst>
      <p:ext uri="{BB962C8B-B14F-4D97-AF65-F5344CB8AC3E}">
        <p14:creationId xmlns:p14="http://schemas.microsoft.com/office/powerpoint/2010/main" val="76821089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pPr algn="ctr"/>
            <a:r>
              <a:rPr lang="en-US" sz="3200" b="1" dirty="0" smtClean="0"/>
              <a:t>Content Editors</a:t>
            </a:r>
            <a:endParaRPr lang="en-US" sz="3200" b="1" dirty="0"/>
          </a:p>
        </p:txBody>
      </p:sp>
      <p:sp>
        <p:nvSpPr>
          <p:cNvPr id="3" name="Content Placeholder 2"/>
          <p:cNvSpPr>
            <a:spLocks noGrp="1"/>
          </p:cNvSpPr>
          <p:nvPr>
            <p:ph idx="1"/>
          </p:nvPr>
        </p:nvSpPr>
        <p:spPr>
          <a:xfrm>
            <a:off x="533400" y="1219201"/>
            <a:ext cx="8153400" cy="4267199"/>
          </a:xfrm>
        </p:spPr>
        <p:txBody>
          <a:bodyPr>
            <a:normAutofit fontScale="92500" lnSpcReduction="10000"/>
          </a:bodyPr>
          <a:lstStyle/>
          <a:p>
            <a:r>
              <a:rPr lang="en-US" sz="2000" dirty="0"/>
              <a:t>Each Content Editor tool consists of three tabs. Each tab corresponds with a different step in the activity creation process: </a:t>
            </a:r>
          </a:p>
          <a:p>
            <a:endParaRPr lang="en-US" sz="2000" dirty="0"/>
          </a:p>
          <a:p>
            <a:pPr lvl="1"/>
            <a:r>
              <a:rPr lang="en-US" sz="2000" b="1" dirty="0"/>
              <a:t>Edit Details</a:t>
            </a:r>
            <a:r>
              <a:rPr lang="en-US" sz="2000" dirty="0"/>
              <a:t>: This tab allows you to name the activity, align it to standards, and select a group to which it belong. The fields and features on this tab are the same for all Content Editor tools. </a:t>
            </a:r>
          </a:p>
          <a:p>
            <a:pPr lvl="1"/>
            <a:r>
              <a:rPr lang="en-US" sz="2000" b="1" dirty="0"/>
              <a:t>Edit Content</a:t>
            </a:r>
            <a:r>
              <a:rPr lang="en-US" sz="2000" dirty="0"/>
              <a:t>: This tab allows you to create and edit the activity content. The fields and features on this tab depend on the selected Content Editor tool. </a:t>
            </a:r>
          </a:p>
          <a:p>
            <a:pPr lvl="1"/>
            <a:r>
              <a:rPr lang="en-US" sz="2000" b="1" dirty="0"/>
              <a:t>Preview Content</a:t>
            </a:r>
            <a:r>
              <a:rPr lang="en-US" sz="2000" dirty="0"/>
              <a:t>: This tab displays a preview of the activity content. </a:t>
            </a:r>
          </a:p>
          <a:p>
            <a:endParaRPr lang="en-US" sz="2000" dirty="0"/>
          </a:p>
          <a:p>
            <a:pPr lvl="0"/>
            <a:r>
              <a:rPr lang="en-US" sz="2000" dirty="0"/>
              <a:t>The </a:t>
            </a:r>
            <a:r>
              <a:rPr lang="en-US" sz="2000" i="1" dirty="0"/>
              <a:t>Create New Activity </a:t>
            </a:r>
            <a:r>
              <a:rPr lang="en-US" sz="2000" dirty="0"/>
              <a:t>drop-down list on the Activity Builder screen contains the available Content Editor tools. </a:t>
            </a:r>
          </a:p>
          <a:p>
            <a:endParaRPr lang="en-US" dirty="0"/>
          </a:p>
        </p:txBody>
      </p:sp>
    </p:spTree>
    <p:extLst>
      <p:ext uri="{BB962C8B-B14F-4D97-AF65-F5344CB8AC3E}">
        <p14:creationId xmlns:p14="http://schemas.microsoft.com/office/powerpoint/2010/main" val="339580466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09600"/>
          </a:xfrm>
        </p:spPr>
        <p:txBody>
          <a:bodyPr>
            <a:normAutofit/>
          </a:bodyPr>
          <a:lstStyle/>
          <a:p>
            <a:pPr algn="ctr"/>
            <a:r>
              <a:rPr lang="en-US" sz="3200" dirty="0"/>
              <a:t>Selecting a Content Editor Tool </a:t>
            </a:r>
          </a:p>
        </p:txBody>
      </p:sp>
      <p:sp>
        <p:nvSpPr>
          <p:cNvPr id="3" name="Content Placeholder 2"/>
          <p:cNvSpPr>
            <a:spLocks noGrp="1"/>
          </p:cNvSpPr>
          <p:nvPr>
            <p:ph idx="1"/>
          </p:nvPr>
        </p:nvSpPr>
        <p:spPr>
          <a:xfrm>
            <a:off x="533400" y="1219200"/>
            <a:ext cx="8229600" cy="4191000"/>
          </a:xfrm>
        </p:spPr>
        <p:txBody>
          <a:bodyPr>
            <a:normAutofit fontScale="25000" lnSpcReduction="20000"/>
          </a:bodyPr>
          <a:lstStyle/>
          <a:p>
            <a:r>
              <a:rPr lang="en-US" sz="7400" dirty="0"/>
              <a:t>To begin the activity creation process, select the required Content Editor tool from the </a:t>
            </a:r>
            <a:r>
              <a:rPr lang="en-US" sz="7400" i="1" dirty="0"/>
              <a:t>Create New Activity </a:t>
            </a:r>
            <a:r>
              <a:rPr lang="en-US" sz="7400" dirty="0"/>
              <a:t>drop-down list above the Activities table. The </a:t>
            </a:r>
            <a:r>
              <a:rPr lang="en-US" sz="7400" i="1" dirty="0"/>
              <a:t>Edit Details</a:t>
            </a:r>
            <a:r>
              <a:rPr lang="en-US" sz="7400" dirty="0"/>
              <a:t> tab of the selected Content Editor tool opens. </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dirty="0" smtClean="0"/>
          </a:p>
          <a:p>
            <a:endParaRPr lang="en-US" sz="4400" dirty="0" smtClean="0"/>
          </a:p>
          <a:p>
            <a:endParaRPr lang="en-US" sz="4400" dirty="0"/>
          </a:p>
          <a:p>
            <a:endParaRPr lang="en-US" sz="6000" dirty="0" smtClean="0"/>
          </a:p>
          <a:p>
            <a:endParaRPr lang="en-US" sz="6000" dirty="0"/>
          </a:p>
          <a:p>
            <a:endParaRPr lang="en-US" sz="6000" dirty="0" smtClean="0"/>
          </a:p>
          <a:p>
            <a:r>
              <a:rPr lang="en-US" sz="8000" dirty="0" smtClean="0"/>
              <a:t>To </a:t>
            </a:r>
            <a:r>
              <a:rPr lang="en-US" sz="8000" dirty="0"/>
              <a:t>create an activity with a form-based Content Editor, select either “Multiple-Choice Activity,” “Multi-Select Activity,” “Text Response Activity,” or “Match Activity.”</a:t>
            </a:r>
          </a:p>
          <a:p>
            <a:endParaRPr lang="en-US" sz="8000" dirty="0"/>
          </a:p>
          <a:p>
            <a:r>
              <a:rPr lang="en-US" sz="8000" dirty="0"/>
              <a:t>To create an activity with the All-in-One Content Editor, select “All-in-One Content Editor</a:t>
            </a:r>
            <a:r>
              <a:rPr lang="en-US" sz="8000" dirty="0" smtClean="0"/>
              <a:t>.” </a:t>
            </a:r>
            <a:endParaRPr lang="en-US" sz="8000" dirty="0"/>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bwMode="auto">
          <a:xfrm>
            <a:off x="1066800" y="2286000"/>
            <a:ext cx="6553200" cy="1524000"/>
          </a:xfrm>
          <a:prstGeom prst="rect">
            <a:avLst/>
          </a:prstGeom>
          <a:noFill/>
          <a:ln>
            <a:solidFill>
              <a:schemeClr val="bg1">
                <a:lumMod val="65000"/>
              </a:schemeClr>
            </a:solidFill>
          </a:ln>
        </p:spPr>
      </p:pic>
    </p:spTree>
    <p:extLst>
      <p:ext uri="{BB962C8B-B14F-4D97-AF65-F5344CB8AC3E}">
        <p14:creationId xmlns:p14="http://schemas.microsoft.com/office/powerpoint/2010/main" val="378177987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1732"/>
            <a:ext cx="7886700" cy="499362"/>
          </a:xfrm>
        </p:spPr>
        <p:txBody>
          <a:bodyPr>
            <a:noAutofit/>
          </a:bodyPr>
          <a:lstStyle/>
          <a:p>
            <a:pPr algn="ctr"/>
            <a:r>
              <a:rPr lang="en-US" sz="3200" b="1" dirty="0"/>
              <a:t>Edit Details Tab</a:t>
            </a:r>
          </a:p>
        </p:txBody>
      </p:sp>
      <p:sp>
        <p:nvSpPr>
          <p:cNvPr id="3" name="Content Placeholder 2"/>
          <p:cNvSpPr>
            <a:spLocks noGrp="1"/>
          </p:cNvSpPr>
          <p:nvPr>
            <p:ph idx="1"/>
          </p:nvPr>
        </p:nvSpPr>
        <p:spPr>
          <a:xfrm>
            <a:off x="762000" y="1118333"/>
            <a:ext cx="7886700" cy="3263504"/>
          </a:xfrm>
        </p:spPr>
        <p:txBody>
          <a:bodyPr>
            <a:normAutofit/>
          </a:bodyPr>
          <a:lstStyle/>
          <a:p>
            <a:r>
              <a:rPr lang="en-US" sz="2400" dirty="0"/>
              <a:t>In the </a:t>
            </a:r>
            <a:r>
              <a:rPr lang="en-US" sz="2400" i="1" dirty="0"/>
              <a:t>Name</a:t>
            </a:r>
            <a:r>
              <a:rPr lang="en-US" sz="2400" dirty="0"/>
              <a:t> field, enter a name for the activity. </a:t>
            </a:r>
          </a:p>
          <a:p>
            <a:r>
              <a:rPr lang="en-US" sz="2400" dirty="0"/>
              <a:t>To align the activity with a standard, click [</a:t>
            </a:r>
            <a:r>
              <a:rPr lang="en-US" sz="2400" b="1" dirty="0"/>
              <a:t>Add Alignment</a:t>
            </a:r>
            <a:r>
              <a:rPr lang="en-US" sz="2400" dirty="0"/>
              <a:t>]. The </a:t>
            </a:r>
            <a:r>
              <a:rPr lang="en-US" sz="2400" i="1" dirty="0"/>
              <a:t>Grades </a:t>
            </a:r>
            <a:r>
              <a:rPr lang="en-US" sz="2400" dirty="0"/>
              <a:t>drop-down list appears.</a:t>
            </a:r>
          </a:p>
          <a:p>
            <a:r>
              <a:rPr lang="en-US" sz="2400" dirty="0"/>
              <a:t>From the </a:t>
            </a:r>
            <a:r>
              <a:rPr lang="en-US" sz="2400" i="1" dirty="0"/>
              <a:t>Grades</a:t>
            </a:r>
            <a:r>
              <a:rPr lang="en-US" sz="2400" dirty="0"/>
              <a:t> drop-down list, select a grade level for the activity. A new drop-down list displays below. </a:t>
            </a:r>
          </a:p>
          <a:p>
            <a:pPr marL="0" indent="0">
              <a:buNone/>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371600" y="3286733"/>
            <a:ext cx="3815854" cy="2364686"/>
          </a:xfrm>
          <a:prstGeom prst="rect">
            <a:avLst/>
          </a:prstGeom>
          <a:noFill/>
          <a:ln>
            <a:solidFill>
              <a:schemeClr val="bg1">
                <a:lumMod val="65000"/>
              </a:schemeClr>
            </a:solidFill>
          </a:ln>
        </p:spPr>
      </p:pic>
    </p:spTree>
    <p:extLst>
      <p:ext uri="{BB962C8B-B14F-4D97-AF65-F5344CB8AC3E}">
        <p14:creationId xmlns:p14="http://schemas.microsoft.com/office/powerpoint/2010/main" val="35546002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3310875058"/>
              </p:ext>
            </p:extLst>
          </p:nvPr>
        </p:nvGraphicFramePr>
        <p:xfrm>
          <a:off x="1143000" y="1295401"/>
          <a:ext cx="6477000"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TextBox 12"/>
          <p:cNvSpPr txBox="1"/>
          <p:nvPr/>
        </p:nvSpPr>
        <p:spPr>
          <a:xfrm>
            <a:off x="367393" y="475693"/>
            <a:ext cx="7622177" cy="507831"/>
          </a:xfrm>
          <a:prstGeom prst="rect">
            <a:avLst/>
          </a:prstGeom>
          <a:noFill/>
        </p:spPr>
        <p:txBody>
          <a:bodyPr wrap="square" rtlCol="0">
            <a:spAutoFit/>
          </a:bodyPr>
          <a:lstStyle/>
          <a:p>
            <a:pPr algn="ctr"/>
            <a:r>
              <a:rPr lang="en-US" sz="2700" b="1" dirty="0" smtClean="0"/>
              <a:t>Formative </a:t>
            </a:r>
            <a:r>
              <a:rPr lang="en-US" sz="2700" b="1" dirty="0"/>
              <a:t>Assessment for Learning</a:t>
            </a:r>
          </a:p>
        </p:txBody>
      </p:sp>
      <p:sp>
        <p:nvSpPr>
          <p:cNvPr id="15" name="TextBox 14"/>
          <p:cNvSpPr txBox="1"/>
          <p:nvPr/>
        </p:nvSpPr>
        <p:spPr>
          <a:xfrm>
            <a:off x="346489" y="5638800"/>
            <a:ext cx="2080260" cy="646331"/>
          </a:xfrm>
          <a:prstGeom prst="rect">
            <a:avLst/>
          </a:prstGeom>
          <a:noFill/>
        </p:spPr>
        <p:txBody>
          <a:bodyPr wrap="square" rtlCol="0">
            <a:spAutoFit/>
          </a:bodyPr>
          <a:lstStyle/>
          <a:p>
            <a:r>
              <a:rPr lang="en-US" sz="900" dirty="0"/>
              <a:t>From King’s Assessment Work—from research to practice to research. </a:t>
            </a:r>
          </a:p>
          <a:p>
            <a:pPr algn="r"/>
            <a:r>
              <a:rPr lang="en-US" sz="900" dirty="0"/>
              <a:t>Chris Harrison and Paul Black</a:t>
            </a:r>
          </a:p>
        </p:txBody>
      </p:sp>
      <p:sp>
        <p:nvSpPr>
          <p:cNvPr id="5" name="Left-Up Arrow 4"/>
          <p:cNvSpPr/>
          <p:nvPr/>
        </p:nvSpPr>
        <p:spPr>
          <a:xfrm>
            <a:off x="5628503" y="4174263"/>
            <a:ext cx="503198" cy="507403"/>
          </a:xfrm>
          <a:prstGeom prst="lef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Left-Up Arrow 9"/>
          <p:cNvSpPr/>
          <p:nvPr/>
        </p:nvSpPr>
        <p:spPr>
          <a:xfrm rot="5400000">
            <a:off x="2876035" y="4220601"/>
            <a:ext cx="503198" cy="507403"/>
          </a:xfrm>
          <a:prstGeom prst="lef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Up-Down Arrow 5"/>
          <p:cNvSpPr/>
          <p:nvPr/>
        </p:nvSpPr>
        <p:spPr>
          <a:xfrm>
            <a:off x="3278590" y="2616255"/>
            <a:ext cx="205490" cy="321256"/>
          </a:xfrm>
          <a:prstGeom prst="up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Up-Down Arrow 10"/>
          <p:cNvSpPr/>
          <p:nvPr/>
        </p:nvSpPr>
        <p:spPr>
          <a:xfrm rot="5400000">
            <a:off x="4460419" y="2116227"/>
            <a:ext cx="205490" cy="321256"/>
          </a:xfrm>
          <a:prstGeom prst="up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Up-Down Arrow 6"/>
          <p:cNvSpPr/>
          <p:nvPr/>
        </p:nvSpPr>
        <p:spPr>
          <a:xfrm>
            <a:off x="5829300" y="2616255"/>
            <a:ext cx="200915" cy="321256"/>
          </a:xfrm>
          <a:prstGeom prst="up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29400942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pPr algn="ctr"/>
            <a:r>
              <a:rPr lang="en-US" sz="3200" b="1" dirty="0"/>
              <a:t>Adding Alignments </a:t>
            </a:r>
          </a:p>
        </p:txBody>
      </p:sp>
      <p:sp>
        <p:nvSpPr>
          <p:cNvPr id="3" name="Content Placeholder 2"/>
          <p:cNvSpPr>
            <a:spLocks noGrp="1"/>
          </p:cNvSpPr>
          <p:nvPr>
            <p:ph idx="1"/>
          </p:nvPr>
        </p:nvSpPr>
        <p:spPr>
          <a:xfrm>
            <a:off x="533400" y="990600"/>
            <a:ext cx="8229600" cy="3809999"/>
          </a:xfrm>
        </p:spPr>
        <p:txBody>
          <a:bodyPr>
            <a:normAutofit fontScale="77500" lnSpcReduction="20000"/>
          </a:bodyPr>
          <a:lstStyle/>
          <a:p>
            <a:r>
              <a:rPr lang="en-US" sz="3100" dirty="0"/>
              <a:t>Continue to select options from the drop-down lists until you can click [</a:t>
            </a:r>
            <a:r>
              <a:rPr lang="en-US" sz="3100" b="1" dirty="0"/>
              <a:t>Add</a:t>
            </a:r>
            <a:r>
              <a:rPr lang="en-US" sz="3100" dirty="0" smtClean="0"/>
              <a:t>].</a:t>
            </a:r>
          </a:p>
          <a:p>
            <a:pPr marL="0" indent="0">
              <a:buNone/>
            </a:pPr>
            <a:endParaRPr lang="en-US" sz="31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pPr marL="0" indent="0">
              <a:buNone/>
            </a:pPr>
            <a:endParaRPr lang="en-US" dirty="0"/>
          </a:p>
          <a:p>
            <a:r>
              <a:rPr lang="en-US" sz="3100" dirty="0"/>
              <a:t>Click [</a:t>
            </a:r>
            <a:r>
              <a:rPr lang="en-US" sz="3100" b="1" dirty="0"/>
              <a:t>Save</a:t>
            </a:r>
            <a:r>
              <a:rPr lang="en-US" sz="3100" dirty="0"/>
              <a:t>] and then click the [</a:t>
            </a:r>
            <a:r>
              <a:rPr lang="en-US" sz="3100" b="1" dirty="0"/>
              <a:t>Edit Content</a:t>
            </a:r>
            <a:r>
              <a:rPr lang="en-US" sz="3100" dirty="0"/>
              <a:t>] tab at the top of the screen. The </a:t>
            </a:r>
            <a:r>
              <a:rPr lang="en-US" sz="3100" i="1" dirty="0"/>
              <a:t>Edit Content</a:t>
            </a:r>
            <a:r>
              <a:rPr lang="en-US" sz="3100" dirty="0"/>
              <a:t> tab opens. </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828800"/>
            <a:ext cx="3886200" cy="2057400"/>
          </a:xfrm>
          <a:prstGeom prst="rect">
            <a:avLst/>
          </a:prstGeom>
          <a:noFill/>
          <a:ln>
            <a:solidFill>
              <a:schemeClr val="bg1">
                <a:lumMod val="65000"/>
              </a:schemeClr>
            </a:solidFill>
          </a:ln>
        </p:spPr>
      </p:pic>
    </p:spTree>
    <p:extLst>
      <p:ext uri="{BB962C8B-B14F-4D97-AF65-F5344CB8AC3E}">
        <p14:creationId xmlns:p14="http://schemas.microsoft.com/office/powerpoint/2010/main" val="142783844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85707"/>
          </a:xfrm>
        </p:spPr>
        <p:txBody>
          <a:bodyPr>
            <a:normAutofit/>
          </a:bodyPr>
          <a:lstStyle/>
          <a:p>
            <a:pPr algn="ctr"/>
            <a:r>
              <a:rPr lang="en-US" sz="3200" b="1" dirty="0"/>
              <a:t>Edit Content Tab</a:t>
            </a:r>
          </a:p>
        </p:txBody>
      </p:sp>
      <p:sp>
        <p:nvSpPr>
          <p:cNvPr id="3" name="Content Placeholder 2"/>
          <p:cNvSpPr>
            <a:spLocks noGrp="1"/>
          </p:cNvSpPr>
          <p:nvPr>
            <p:ph idx="1"/>
          </p:nvPr>
        </p:nvSpPr>
        <p:spPr>
          <a:xfrm>
            <a:off x="533400" y="1103327"/>
            <a:ext cx="8229600" cy="3809999"/>
          </a:xfrm>
        </p:spPr>
        <p:txBody>
          <a:bodyPr/>
          <a:lstStyle/>
          <a:p>
            <a:pPr marL="0" indent="0">
              <a:buNone/>
            </a:pPr>
            <a:r>
              <a:rPr lang="en-US" sz="2400" dirty="0"/>
              <a:t>The </a:t>
            </a:r>
            <a:r>
              <a:rPr lang="en-US" sz="2400" i="1" dirty="0"/>
              <a:t>Edit Content </a:t>
            </a:r>
            <a:r>
              <a:rPr lang="en-US" sz="2400" dirty="0"/>
              <a:t>tab on the form-based Content Editor tool is different for each activity type. </a:t>
            </a:r>
          </a:p>
          <a:p>
            <a:pPr marL="0" indent="0">
              <a:buNone/>
            </a:pPr>
            <a:endParaRPr lang="en-US" dirty="0"/>
          </a:p>
        </p:txBody>
      </p:sp>
      <p:pic>
        <p:nvPicPr>
          <p:cNvPr id="4" name="Picture 3"/>
          <p:cNvPicPr/>
          <p:nvPr/>
        </p:nvPicPr>
        <p:blipFill>
          <a:blip r:embed="rId2"/>
          <a:stretch>
            <a:fillRect/>
          </a:stretch>
        </p:blipFill>
        <p:spPr>
          <a:xfrm>
            <a:off x="1686537" y="1948589"/>
            <a:ext cx="3200400" cy="491687"/>
          </a:xfrm>
          <a:prstGeom prst="rect">
            <a:avLst/>
          </a:prstGeom>
          <a:ln>
            <a:noFill/>
          </a:ln>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bwMode="auto">
          <a:xfrm>
            <a:off x="1143000" y="2655627"/>
            <a:ext cx="6553200" cy="1763973"/>
          </a:xfrm>
          <a:prstGeom prst="rect">
            <a:avLst/>
          </a:prstGeom>
          <a:noFill/>
          <a:ln>
            <a:solidFill>
              <a:schemeClr val="bg1">
                <a:lumMod val="65000"/>
              </a:schemeClr>
            </a:solidFill>
          </a:ln>
        </p:spPr>
      </p:pic>
      <p:sp>
        <p:nvSpPr>
          <p:cNvPr id="6" name="Rectangle 5"/>
          <p:cNvSpPr/>
          <p:nvPr/>
        </p:nvSpPr>
        <p:spPr>
          <a:xfrm>
            <a:off x="2772388" y="2036205"/>
            <a:ext cx="1028699" cy="31645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85031204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7886700" cy="485915"/>
          </a:xfrm>
        </p:spPr>
        <p:txBody>
          <a:bodyPr>
            <a:noAutofit/>
          </a:bodyPr>
          <a:lstStyle/>
          <a:p>
            <a:pPr algn="ctr"/>
            <a:r>
              <a:rPr lang="en-US" sz="2400" b="1" dirty="0"/>
              <a:t>Text Response Activity—Constructed Response</a:t>
            </a:r>
          </a:p>
        </p:txBody>
      </p:sp>
      <p:sp>
        <p:nvSpPr>
          <p:cNvPr id="3" name="Content Placeholder 2"/>
          <p:cNvSpPr>
            <a:spLocks noGrp="1"/>
          </p:cNvSpPr>
          <p:nvPr>
            <p:ph idx="1"/>
          </p:nvPr>
        </p:nvSpPr>
        <p:spPr>
          <a:xfrm>
            <a:off x="685800" y="1295400"/>
            <a:ext cx="7886700" cy="3263504"/>
          </a:xfrm>
        </p:spPr>
        <p:txBody>
          <a:bodyPr/>
          <a:lstStyle/>
          <a:p>
            <a:pPr marL="0" indent="0">
              <a:buNone/>
            </a:pPr>
            <a:r>
              <a:rPr lang="en-US" altLang="en-US" sz="2000" dirty="0"/>
              <a:t>On the Edit Content tab, create a stem for the activity by hovering your mouse over the </a:t>
            </a:r>
            <a:r>
              <a:rPr lang="en-US" altLang="en-US" sz="2000" i="1" dirty="0"/>
              <a:t>Stem </a:t>
            </a:r>
            <a:r>
              <a:rPr lang="en-US" altLang="en-US" sz="2000" dirty="0"/>
              <a:t>field and clicking [</a:t>
            </a:r>
            <a:r>
              <a:rPr lang="en-US" altLang="en-US" sz="2000" b="1" dirty="0"/>
              <a:t>Edit</a:t>
            </a:r>
            <a:r>
              <a:rPr lang="en-US" altLang="en-US" sz="2000" dirty="0"/>
              <a:t>]. Enter the content for the stem in the Content Editor text box that activates. </a:t>
            </a:r>
          </a:p>
          <a:p>
            <a:endParaRPr lang="en-US" dirty="0"/>
          </a:p>
        </p:txBody>
      </p:sp>
      <p:pic>
        <p:nvPicPr>
          <p:cNvPr id="4" name="Picture 3"/>
          <p:cNvPicPr/>
          <p:nvPr/>
        </p:nvPicPr>
        <p:blipFill>
          <a:blip r:embed="rId2"/>
          <a:srcRect/>
          <a:stretch>
            <a:fillRect/>
          </a:stretch>
        </p:blipFill>
        <p:spPr bwMode="auto">
          <a:xfrm>
            <a:off x="1905000" y="2590800"/>
            <a:ext cx="4267200" cy="2462563"/>
          </a:xfrm>
          <a:prstGeom prst="rect">
            <a:avLst/>
          </a:prstGeom>
          <a:noFill/>
          <a:ln>
            <a:solidFill>
              <a:schemeClr val="bg1">
                <a:lumMod val="65000"/>
              </a:schemeClr>
            </a:solidFill>
          </a:ln>
        </p:spPr>
      </p:pic>
    </p:spTree>
    <p:extLst>
      <p:ext uri="{BB962C8B-B14F-4D97-AF65-F5344CB8AC3E}">
        <p14:creationId xmlns:p14="http://schemas.microsoft.com/office/powerpoint/2010/main" val="240363293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8628"/>
            <a:ext cx="7886700" cy="479192"/>
          </a:xfrm>
        </p:spPr>
        <p:txBody>
          <a:bodyPr>
            <a:noAutofit/>
          </a:bodyPr>
          <a:lstStyle/>
          <a:p>
            <a:pPr algn="ctr"/>
            <a:r>
              <a:rPr lang="en-US" sz="2800" b="1" dirty="0"/>
              <a:t>Text Response Activity: Adding a Rubric</a:t>
            </a:r>
          </a:p>
        </p:txBody>
      </p:sp>
      <p:sp>
        <p:nvSpPr>
          <p:cNvPr id="3" name="Content Placeholder 2"/>
          <p:cNvSpPr>
            <a:spLocks noGrp="1"/>
          </p:cNvSpPr>
          <p:nvPr>
            <p:ph idx="1"/>
          </p:nvPr>
        </p:nvSpPr>
        <p:spPr>
          <a:xfrm>
            <a:off x="762000" y="1219200"/>
            <a:ext cx="7886700" cy="4038600"/>
          </a:xfrm>
        </p:spPr>
        <p:txBody>
          <a:bodyPr>
            <a:noAutofit/>
          </a:bodyPr>
          <a:lstStyle/>
          <a:p>
            <a:r>
              <a:rPr lang="en-US" sz="2000" dirty="0"/>
              <a:t>To create a rubric for the activity, hover your mouse over the </a:t>
            </a:r>
            <a:r>
              <a:rPr lang="en-US" sz="2000" i="1" dirty="0"/>
              <a:t>Hand Scoring Rubric </a:t>
            </a:r>
            <a:r>
              <a:rPr lang="en-US" sz="2000" dirty="0"/>
              <a:t>field and click [</a:t>
            </a:r>
            <a:r>
              <a:rPr lang="en-US" sz="2000" b="1" dirty="0"/>
              <a:t>Edit</a:t>
            </a:r>
            <a:r>
              <a:rPr lang="en-US" sz="2000" dirty="0"/>
              <a:t>]. Enter the content for the rubric in the Content Editor text box that activates. </a:t>
            </a:r>
            <a:r>
              <a:rPr lang="en-US" sz="2000" i="1" dirty="0"/>
              <a:t>Note: this rubric is for hand-scoring purposes only and will not be visible to </a:t>
            </a:r>
            <a:r>
              <a:rPr lang="en-US" sz="2000" i="1" dirty="0" smtClean="0"/>
              <a:t>students. </a:t>
            </a:r>
            <a:endParaRPr lang="en-US" sz="2000" i="1" dirty="0"/>
          </a:p>
          <a:p>
            <a:endParaRPr lang="en-US" sz="2000" i="1" dirty="0"/>
          </a:p>
          <a:p>
            <a:endParaRPr lang="en-US" sz="2000" i="1" dirty="0"/>
          </a:p>
          <a:p>
            <a:endParaRPr lang="en-US" sz="2000" i="1" dirty="0"/>
          </a:p>
          <a:p>
            <a:endParaRPr lang="en-US" sz="2000" dirty="0"/>
          </a:p>
          <a:p>
            <a:pPr marL="0" indent="0">
              <a:buNone/>
            </a:pPr>
            <a:endParaRPr lang="en-US" sz="2000" dirty="0" smtClean="0"/>
          </a:p>
          <a:p>
            <a:r>
              <a:rPr lang="en-US" sz="2000" dirty="0" smtClean="0"/>
              <a:t>To </a:t>
            </a:r>
            <a:r>
              <a:rPr lang="en-US" sz="2000" dirty="0"/>
              <a:t>save your changes to the activity, click [</a:t>
            </a:r>
            <a:r>
              <a:rPr lang="en-US" sz="2000" b="1" dirty="0"/>
              <a:t>Save</a:t>
            </a:r>
            <a:r>
              <a:rPr lang="en-US" sz="2000" dirty="0"/>
              <a:t>]. If you wish to preview the activity content, click the [</a:t>
            </a:r>
            <a:r>
              <a:rPr lang="en-US" sz="2000" b="1" dirty="0"/>
              <a:t>Preview Content</a:t>
            </a:r>
            <a:r>
              <a:rPr lang="en-US" sz="2000" dirty="0"/>
              <a:t>] tab at the top of the screen. To exit the Content Editor tool, click [</a:t>
            </a:r>
            <a:r>
              <a:rPr lang="en-US" sz="2000" b="1" dirty="0"/>
              <a:t>Close</a:t>
            </a:r>
            <a:r>
              <a:rPr lang="en-US" sz="2000" dirty="0"/>
              <a:t>].</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bwMode="auto">
          <a:xfrm>
            <a:off x="1676400" y="2819400"/>
            <a:ext cx="4953000" cy="1676400"/>
          </a:xfrm>
          <a:prstGeom prst="rect">
            <a:avLst/>
          </a:prstGeom>
          <a:noFill/>
          <a:ln>
            <a:solidFill>
              <a:schemeClr val="bg1">
                <a:lumMod val="65000"/>
              </a:schemeClr>
            </a:solidFill>
          </a:ln>
        </p:spPr>
      </p:pic>
    </p:spTree>
    <p:extLst>
      <p:ext uri="{BB962C8B-B14F-4D97-AF65-F5344CB8AC3E}">
        <p14:creationId xmlns:p14="http://schemas.microsoft.com/office/powerpoint/2010/main" val="82973723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536" y="609600"/>
            <a:ext cx="7886700" cy="553151"/>
          </a:xfrm>
        </p:spPr>
        <p:txBody>
          <a:bodyPr>
            <a:noAutofit/>
          </a:bodyPr>
          <a:lstStyle/>
          <a:p>
            <a:pPr algn="ctr"/>
            <a:r>
              <a:rPr lang="en-US" sz="3200" b="1" dirty="0"/>
              <a:t>Multiple-Choice Activity</a:t>
            </a:r>
          </a:p>
        </p:txBody>
      </p:sp>
      <p:sp>
        <p:nvSpPr>
          <p:cNvPr id="3" name="Content Placeholder 2"/>
          <p:cNvSpPr>
            <a:spLocks noGrp="1"/>
          </p:cNvSpPr>
          <p:nvPr>
            <p:ph idx="1"/>
          </p:nvPr>
        </p:nvSpPr>
        <p:spPr>
          <a:xfrm>
            <a:off x="639536" y="1252642"/>
            <a:ext cx="7886700" cy="3263504"/>
          </a:xfrm>
        </p:spPr>
        <p:txBody>
          <a:bodyPr/>
          <a:lstStyle/>
          <a:p>
            <a:pPr>
              <a:defRPr/>
            </a:pPr>
            <a:r>
              <a:rPr lang="en-US" sz="2400" dirty="0"/>
              <a:t>To create a stem for the activity, hover your mouse over the </a:t>
            </a:r>
            <a:r>
              <a:rPr lang="en-US" sz="2400" i="1" dirty="0"/>
              <a:t>Stem</a:t>
            </a:r>
            <a:r>
              <a:rPr lang="en-US" sz="2400" dirty="0"/>
              <a:t> field and click [</a:t>
            </a:r>
            <a:r>
              <a:rPr lang="en-US" sz="2400" b="1" dirty="0"/>
              <a:t>Edit</a:t>
            </a:r>
            <a:r>
              <a:rPr lang="en-US" sz="2400" dirty="0"/>
              <a:t>].</a:t>
            </a:r>
          </a:p>
          <a:p>
            <a:pPr>
              <a:defRPr/>
            </a:pPr>
            <a:r>
              <a:rPr lang="en-US" sz="2400" dirty="0"/>
              <a:t>Enter the stem content in the text box that activates. </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743200"/>
            <a:ext cx="3736967" cy="2895600"/>
          </a:xfrm>
          <a:prstGeom prst="rect">
            <a:avLst/>
          </a:prstGeom>
          <a:noFill/>
          <a:ln>
            <a:solidFill>
              <a:schemeClr val="bg1">
                <a:lumMod val="65000"/>
              </a:schemeClr>
            </a:solidFill>
          </a:ln>
        </p:spPr>
      </p:pic>
    </p:spTree>
    <p:extLst>
      <p:ext uri="{BB962C8B-B14F-4D97-AF65-F5344CB8AC3E}">
        <p14:creationId xmlns:p14="http://schemas.microsoft.com/office/powerpoint/2010/main" val="71313761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421" y="618966"/>
            <a:ext cx="7886700" cy="506086"/>
          </a:xfrm>
        </p:spPr>
        <p:txBody>
          <a:bodyPr>
            <a:noAutofit/>
          </a:bodyPr>
          <a:lstStyle/>
          <a:p>
            <a:pPr algn="ctr"/>
            <a:r>
              <a:rPr lang="en-US" sz="3200" b="1" dirty="0"/>
              <a:t>Multiple-Choice Activity</a:t>
            </a:r>
          </a:p>
        </p:txBody>
      </p:sp>
      <p:sp>
        <p:nvSpPr>
          <p:cNvPr id="3" name="Content Placeholder 2"/>
          <p:cNvSpPr>
            <a:spLocks noGrp="1"/>
          </p:cNvSpPr>
          <p:nvPr>
            <p:ph idx="1"/>
          </p:nvPr>
        </p:nvSpPr>
        <p:spPr>
          <a:xfrm>
            <a:off x="650421" y="1182079"/>
            <a:ext cx="7886700" cy="3263504"/>
          </a:xfrm>
        </p:spPr>
        <p:txBody>
          <a:bodyPr>
            <a:normAutofit/>
          </a:bodyPr>
          <a:lstStyle/>
          <a:p>
            <a:r>
              <a:rPr lang="en-US" sz="1800" dirty="0"/>
              <a:t>To enter a response option, hover your mouse over the first </a:t>
            </a:r>
            <a:r>
              <a:rPr lang="en-US" sz="1800" i="1" dirty="0"/>
              <a:t>Response Option </a:t>
            </a:r>
            <a:r>
              <a:rPr lang="en-US" sz="1800" dirty="0"/>
              <a:t>field and click [</a:t>
            </a:r>
            <a:r>
              <a:rPr lang="en-US" sz="1800" b="1" dirty="0"/>
              <a:t>Edit</a:t>
            </a:r>
            <a:r>
              <a:rPr lang="en-US" sz="1800" dirty="0"/>
              <a:t>].</a:t>
            </a:r>
          </a:p>
          <a:p>
            <a:r>
              <a:rPr lang="en-US" sz="1800" dirty="0"/>
              <a:t>Enter the content for that response option in the text box that activates. </a:t>
            </a:r>
          </a:p>
          <a:p>
            <a:endParaRPr lang="en-US" sz="1800" dirty="0"/>
          </a:p>
          <a:p>
            <a:endParaRPr lang="en-US" sz="1800" dirty="0"/>
          </a:p>
          <a:p>
            <a:r>
              <a:rPr lang="en-US" sz="1800" dirty="0"/>
              <a:t>Repeat this step with the second </a:t>
            </a:r>
            <a:r>
              <a:rPr lang="en-US" sz="1800" i="1" dirty="0"/>
              <a:t>Response Option </a:t>
            </a:r>
            <a:r>
              <a:rPr lang="en-US" sz="1800" dirty="0"/>
              <a:t>field. </a:t>
            </a:r>
          </a:p>
          <a:p>
            <a:pPr marL="0" indent="0">
              <a:buNone/>
            </a:pPr>
            <a:endParaRPr lang="en-US" sz="1800" dirty="0"/>
          </a:p>
        </p:txBody>
      </p:sp>
      <p:pic>
        <p:nvPicPr>
          <p:cNvPr id="5" name="Picture 4"/>
          <p:cNvPicPr/>
          <p:nvPr/>
        </p:nvPicPr>
        <p:blipFill>
          <a:blip r:embed="rId2"/>
          <a:srcRect/>
          <a:stretch>
            <a:fillRect/>
          </a:stretch>
        </p:blipFill>
        <p:spPr bwMode="auto">
          <a:xfrm>
            <a:off x="1947418" y="2198594"/>
            <a:ext cx="4350544" cy="533400"/>
          </a:xfrm>
          <a:prstGeom prst="rect">
            <a:avLst/>
          </a:prstGeom>
          <a:noFill/>
          <a:ln>
            <a:solidFill>
              <a:schemeClr val="bg1">
                <a:lumMod val="65000"/>
              </a:schemeClr>
            </a:solidFill>
          </a:ln>
        </p:spPr>
      </p:pic>
      <p:pic>
        <p:nvPicPr>
          <p:cNvPr id="6" name="Picture 5"/>
          <p:cNvPicPr/>
          <p:nvPr/>
        </p:nvPicPr>
        <p:blipFill>
          <a:blip r:embed="rId3"/>
          <a:srcRect/>
          <a:stretch>
            <a:fillRect/>
          </a:stretch>
        </p:blipFill>
        <p:spPr bwMode="auto">
          <a:xfrm>
            <a:off x="1947418" y="3200400"/>
            <a:ext cx="4728228" cy="1981200"/>
          </a:xfrm>
          <a:prstGeom prst="rect">
            <a:avLst/>
          </a:prstGeom>
          <a:noFill/>
          <a:ln>
            <a:solidFill>
              <a:schemeClr val="bg1">
                <a:lumMod val="65000"/>
              </a:schemeClr>
            </a:solidFill>
          </a:ln>
        </p:spPr>
      </p:pic>
    </p:spTree>
    <p:extLst>
      <p:ext uri="{BB962C8B-B14F-4D97-AF65-F5344CB8AC3E}">
        <p14:creationId xmlns:p14="http://schemas.microsoft.com/office/powerpoint/2010/main" val="8420088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43554"/>
            <a:ext cx="7886700" cy="506086"/>
          </a:xfrm>
        </p:spPr>
        <p:txBody>
          <a:bodyPr>
            <a:normAutofit/>
          </a:bodyPr>
          <a:lstStyle/>
          <a:p>
            <a:pPr algn="ctr"/>
            <a:r>
              <a:rPr lang="en-US" sz="2700" b="1" dirty="0"/>
              <a:t>Multiple-Choice Activity</a:t>
            </a:r>
          </a:p>
        </p:txBody>
      </p:sp>
      <p:sp>
        <p:nvSpPr>
          <p:cNvPr id="3" name="Content Placeholder 2"/>
          <p:cNvSpPr>
            <a:spLocks noGrp="1"/>
          </p:cNvSpPr>
          <p:nvPr>
            <p:ph idx="1"/>
          </p:nvPr>
        </p:nvSpPr>
        <p:spPr>
          <a:xfrm>
            <a:off x="762000" y="1219200"/>
            <a:ext cx="7886700" cy="4114800"/>
          </a:xfrm>
        </p:spPr>
        <p:txBody>
          <a:bodyPr>
            <a:normAutofit fontScale="92500" lnSpcReduction="10000"/>
          </a:bodyPr>
          <a:lstStyle/>
          <a:p>
            <a:r>
              <a:rPr lang="en-US" altLang="en-US" sz="2600" dirty="0"/>
              <a:t>To configure the activity rubric, click the radio button for the correct response option.</a:t>
            </a:r>
          </a:p>
          <a:p>
            <a:endParaRPr lang="en-US" altLang="en-US" sz="2600" dirty="0"/>
          </a:p>
          <a:p>
            <a:endParaRPr lang="en-US" altLang="en-US" sz="1800" dirty="0"/>
          </a:p>
          <a:p>
            <a:endParaRPr lang="en-US" altLang="en-US" sz="1800" dirty="0"/>
          </a:p>
          <a:p>
            <a:endParaRPr lang="en-US" altLang="en-US" sz="1800" dirty="0"/>
          </a:p>
          <a:p>
            <a:endParaRPr lang="en-US" altLang="en-US" sz="1800" dirty="0"/>
          </a:p>
          <a:p>
            <a:endParaRPr lang="en-US" altLang="en-US" sz="1800" dirty="0"/>
          </a:p>
          <a:p>
            <a:r>
              <a:rPr lang="en-US" altLang="en-US" sz="2400" dirty="0"/>
              <a:t>To save your changes, click [</a:t>
            </a:r>
            <a:r>
              <a:rPr lang="en-US" altLang="en-US" sz="2400" b="1" dirty="0"/>
              <a:t>Save</a:t>
            </a:r>
            <a:r>
              <a:rPr lang="en-US" altLang="en-US" sz="2400" dirty="0"/>
              <a:t>]. If you wish to preview the activity content, click the [</a:t>
            </a:r>
            <a:r>
              <a:rPr lang="en-US" altLang="en-US" sz="2400" b="1" dirty="0"/>
              <a:t>Preview Content</a:t>
            </a:r>
            <a:r>
              <a:rPr lang="en-US" altLang="en-US" sz="2400" dirty="0"/>
              <a:t>] tab at the top of the screen. To exit the Content Editor tool, click [</a:t>
            </a:r>
            <a:r>
              <a:rPr lang="en-US" altLang="en-US" sz="2400" b="1" dirty="0"/>
              <a:t>Close</a:t>
            </a:r>
            <a:r>
              <a:rPr lang="en-US" altLang="en-US" sz="2400" dirty="0"/>
              <a:t>].</a:t>
            </a:r>
          </a:p>
        </p:txBody>
      </p:sp>
      <p:pic>
        <p:nvPicPr>
          <p:cNvPr id="4" name="Picture 3"/>
          <p:cNvPicPr/>
          <p:nvPr/>
        </p:nvPicPr>
        <p:blipFill>
          <a:blip r:embed="rId2"/>
          <a:srcRect/>
          <a:stretch>
            <a:fillRect/>
          </a:stretch>
        </p:blipFill>
        <p:spPr bwMode="auto">
          <a:xfrm>
            <a:off x="1219200" y="1981200"/>
            <a:ext cx="4114800" cy="1652929"/>
          </a:xfrm>
          <a:prstGeom prst="rect">
            <a:avLst/>
          </a:prstGeom>
          <a:noFill/>
          <a:ln>
            <a:solidFill>
              <a:schemeClr val="bg1">
                <a:lumMod val="65000"/>
              </a:schemeClr>
            </a:solidFill>
          </a:ln>
        </p:spPr>
      </p:pic>
    </p:spTree>
    <p:extLst>
      <p:ext uri="{BB962C8B-B14F-4D97-AF65-F5344CB8AC3E}">
        <p14:creationId xmlns:p14="http://schemas.microsoft.com/office/powerpoint/2010/main" val="106159583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33400"/>
            <a:ext cx="7886700" cy="546427"/>
          </a:xfrm>
        </p:spPr>
        <p:txBody>
          <a:bodyPr>
            <a:noAutofit/>
          </a:bodyPr>
          <a:lstStyle/>
          <a:p>
            <a:pPr algn="ctr"/>
            <a:r>
              <a:rPr lang="en-US" sz="3200" b="1" dirty="0"/>
              <a:t>Multi-Select Activity</a:t>
            </a:r>
          </a:p>
        </p:txBody>
      </p:sp>
      <p:sp>
        <p:nvSpPr>
          <p:cNvPr id="3" name="Content Placeholder 2"/>
          <p:cNvSpPr>
            <a:spLocks noGrp="1"/>
          </p:cNvSpPr>
          <p:nvPr>
            <p:ph idx="1"/>
          </p:nvPr>
        </p:nvSpPr>
        <p:spPr>
          <a:xfrm>
            <a:off x="628650" y="1143000"/>
            <a:ext cx="7886700" cy="3263504"/>
          </a:xfrm>
        </p:spPr>
        <p:txBody>
          <a:bodyPr/>
          <a:lstStyle/>
          <a:p>
            <a:pPr marL="0" indent="0">
              <a:buNone/>
            </a:pPr>
            <a:r>
              <a:rPr lang="en-US" altLang="en-US" sz="2400" dirty="0"/>
              <a:t>To set the maximum number of response options that students can select, enter a numerical value in the </a:t>
            </a:r>
            <a:r>
              <a:rPr lang="en-US" altLang="en-US" sz="2400" i="1" dirty="0"/>
              <a:t>Max Choices </a:t>
            </a:r>
            <a:r>
              <a:rPr lang="en-US" altLang="en-US" sz="2400" dirty="0"/>
              <a:t>field.</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971800" y="2133600"/>
            <a:ext cx="3581400" cy="3200400"/>
          </a:xfrm>
          <a:prstGeom prst="rect">
            <a:avLst/>
          </a:prstGeom>
          <a:noFill/>
          <a:ln>
            <a:solidFill>
              <a:schemeClr val="bg1">
                <a:lumMod val="65000"/>
              </a:schemeClr>
            </a:solidFill>
          </a:ln>
        </p:spPr>
      </p:pic>
    </p:spTree>
    <p:extLst>
      <p:ext uri="{BB962C8B-B14F-4D97-AF65-F5344CB8AC3E}">
        <p14:creationId xmlns:p14="http://schemas.microsoft.com/office/powerpoint/2010/main" val="74985999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085" y="648575"/>
            <a:ext cx="7886700" cy="492638"/>
          </a:xfrm>
        </p:spPr>
        <p:txBody>
          <a:bodyPr>
            <a:noAutofit/>
          </a:bodyPr>
          <a:lstStyle/>
          <a:p>
            <a:pPr algn="ctr"/>
            <a:r>
              <a:rPr lang="en-US" sz="2800" b="1" dirty="0"/>
              <a:t>Multi-Select Activity</a:t>
            </a:r>
          </a:p>
        </p:txBody>
      </p:sp>
      <p:sp>
        <p:nvSpPr>
          <p:cNvPr id="3" name="Content Placeholder 2"/>
          <p:cNvSpPr>
            <a:spLocks noGrp="1"/>
          </p:cNvSpPr>
          <p:nvPr>
            <p:ph idx="1"/>
          </p:nvPr>
        </p:nvSpPr>
        <p:spPr>
          <a:xfrm>
            <a:off x="710742" y="1205578"/>
            <a:ext cx="7886700" cy="3263504"/>
          </a:xfrm>
        </p:spPr>
        <p:txBody>
          <a:bodyPr>
            <a:normAutofit/>
          </a:bodyPr>
          <a:lstStyle/>
          <a:p>
            <a:r>
              <a:rPr lang="en-US" altLang="en-US" sz="1800" i="1" dirty="0"/>
              <a:t>Optional</a:t>
            </a:r>
            <a:r>
              <a:rPr lang="en-US" altLang="en-US" sz="1800" dirty="0"/>
              <a:t>: To configure the activity to shuffle the order of response options for each student, mark the </a:t>
            </a:r>
            <a:r>
              <a:rPr lang="en-US" altLang="en-US" sz="1800" i="1" dirty="0"/>
              <a:t>Shuffle</a:t>
            </a:r>
            <a:r>
              <a:rPr lang="en-US" altLang="en-US" sz="1800" dirty="0"/>
              <a:t> checkbox. </a:t>
            </a:r>
            <a:r>
              <a:rPr lang="en-US" altLang="en-US" sz="1800" i="1" dirty="0"/>
              <a:t>Note: marking this button will only affect the</a:t>
            </a:r>
            <a:r>
              <a:rPr lang="en-US" altLang="en-US" sz="1800" dirty="0"/>
              <a:t> </a:t>
            </a:r>
            <a:r>
              <a:rPr lang="en-US" altLang="en-US" sz="1800" i="1" dirty="0"/>
              <a:t>response options in the </a:t>
            </a:r>
            <a:r>
              <a:rPr lang="en-US" altLang="en-US" sz="1800" b="1" i="1" dirty="0"/>
              <a:t>individual </a:t>
            </a:r>
            <a:r>
              <a:rPr lang="en-US" altLang="en-US" sz="1800" i="1" dirty="0"/>
              <a:t>activity. It DOES NOT shuffle the questions.</a:t>
            </a:r>
          </a:p>
          <a:p>
            <a:pPr marL="0" indent="0">
              <a:buNone/>
            </a:pPr>
            <a:endParaRPr lang="en-US" altLang="en-US" sz="1800" dirty="0"/>
          </a:p>
          <a:p>
            <a:pPr marL="0" indent="0">
              <a:buNone/>
            </a:pPr>
            <a:endParaRPr lang="en-US" altLang="en-US" sz="1800" dirty="0" smtClean="0"/>
          </a:p>
          <a:p>
            <a:endParaRPr lang="en-US" altLang="en-US" sz="1800" dirty="0" smtClean="0"/>
          </a:p>
          <a:p>
            <a:r>
              <a:rPr lang="en-US" altLang="en-US" sz="1800" dirty="0" smtClean="0"/>
              <a:t>To </a:t>
            </a:r>
            <a:r>
              <a:rPr lang="en-US" altLang="en-US" sz="1800" dirty="0"/>
              <a:t>create a stem for activity, hover your mouse over the </a:t>
            </a:r>
            <a:r>
              <a:rPr lang="en-US" altLang="en-US" sz="1800" i="1" dirty="0"/>
              <a:t>Stem</a:t>
            </a:r>
            <a:r>
              <a:rPr lang="en-US" altLang="en-US" sz="1800" dirty="0"/>
              <a:t> field and click [</a:t>
            </a:r>
            <a:r>
              <a:rPr lang="en-US" altLang="en-US" sz="1800" b="1" dirty="0"/>
              <a:t>Edit</a:t>
            </a:r>
            <a:r>
              <a:rPr lang="en-US" altLang="en-US" sz="1800" dirty="0"/>
              <a:t>]. Enter the content for the stem in the text box that activates. </a:t>
            </a:r>
          </a:p>
          <a:p>
            <a:endParaRPr lang="en-US" altLang="en-US" sz="1800" dirty="0"/>
          </a:p>
          <a:p>
            <a:endParaRPr lang="en-US" dirty="0"/>
          </a:p>
        </p:txBody>
      </p:sp>
      <p:pic>
        <p:nvPicPr>
          <p:cNvPr id="4" name="Picture 3"/>
          <p:cNvPicPr/>
          <p:nvPr/>
        </p:nvPicPr>
        <p:blipFill>
          <a:blip r:embed="rId2"/>
          <a:srcRect/>
          <a:stretch>
            <a:fillRect/>
          </a:stretch>
        </p:blipFill>
        <p:spPr bwMode="auto">
          <a:xfrm>
            <a:off x="2133600" y="2507788"/>
            <a:ext cx="3276600" cy="768811"/>
          </a:xfrm>
          <a:prstGeom prst="rect">
            <a:avLst/>
          </a:prstGeom>
          <a:noFill/>
          <a:ln>
            <a:solidFill>
              <a:schemeClr val="bg1">
                <a:lumMod val="65000"/>
              </a:schemeClr>
            </a:solidFill>
          </a:ln>
        </p:spPr>
      </p:pic>
      <p:pic>
        <p:nvPicPr>
          <p:cNvPr id="5" name="Picture 4"/>
          <p:cNvPicPr/>
          <p:nvPr/>
        </p:nvPicPr>
        <p:blipFill>
          <a:blip r:embed="rId3"/>
          <a:srcRect/>
          <a:stretch>
            <a:fillRect/>
          </a:stretch>
        </p:blipFill>
        <p:spPr bwMode="auto">
          <a:xfrm>
            <a:off x="1752600" y="4038600"/>
            <a:ext cx="3993917" cy="1447800"/>
          </a:xfrm>
          <a:prstGeom prst="rect">
            <a:avLst/>
          </a:prstGeom>
          <a:noFill/>
          <a:ln>
            <a:solidFill>
              <a:schemeClr val="bg1">
                <a:lumMod val="65000"/>
              </a:schemeClr>
            </a:solidFill>
          </a:ln>
        </p:spPr>
      </p:pic>
    </p:spTree>
    <p:extLst>
      <p:ext uri="{BB962C8B-B14F-4D97-AF65-F5344CB8AC3E}">
        <p14:creationId xmlns:p14="http://schemas.microsoft.com/office/powerpoint/2010/main" val="104258047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60701"/>
            <a:ext cx="7886700" cy="532980"/>
          </a:xfrm>
        </p:spPr>
        <p:txBody>
          <a:bodyPr>
            <a:noAutofit/>
          </a:bodyPr>
          <a:lstStyle/>
          <a:p>
            <a:pPr algn="ctr"/>
            <a:r>
              <a:rPr lang="en-US" sz="3200" b="1" dirty="0"/>
              <a:t>Multi-Select Activity</a:t>
            </a:r>
          </a:p>
        </p:txBody>
      </p:sp>
      <p:sp>
        <p:nvSpPr>
          <p:cNvPr id="3" name="Content Placeholder 2"/>
          <p:cNvSpPr>
            <a:spLocks noGrp="1"/>
          </p:cNvSpPr>
          <p:nvPr>
            <p:ph idx="1"/>
          </p:nvPr>
        </p:nvSpPr>
        <p:spPr>
          <a:xfrm>
            <a:off x="637359" y="1217630"/>
            <a:ext cx="7886700" cy="3677771"/>
          </a:xfrm>
        </p:spPr>
        <p:txBody>
          <a:bodyPr>
            <a:noAutofit/>
          </a:bodyPr>
          <a:lstStyle/>
          <a:p>
            <a:r>
              <a:rPr lang="en-US" altLang="en-US" sz="2000" dirty="0"/>
              <a:t>To enter a response option, hover your mouse over the first </a:t>
            </a:r>
            <a:r>
              <a:rPr lang="en-US" altLang="en-US" sz="2000" i="1" dirty="0"/>
              <a:t>Response Option</a:t>
            </a:r>
            <a:r>
              <a:rPr lang="en-US" altLang="en-US" sz="2000" dirty="0"/>
              <a:t> field and click [</a:t>
            </a:r>
            <a:r>
              <a:rPr lang="en-US" altLang="en-US" sz="2000" b="1" dirty="0"/>
              <a:t>Edit</a:t>
            </a:r>
            <a:r>
              <a:rPr lang="en-US" altLang="en-US" sz="2000" dirty="0" smtClean="0"/>
              <a:t>].</a:t>
            </a:r>
          </a:p>
          <a:p>
            <a:pPr marL="0" indent="0">
              <a:buNone/>
            </a:pPr>
            <a:endParaRPr lang="en-US" altLang="en-US" sz="2000" dirty="0"/>
          </a:p>
          <a:p>
            <a:endParaRPr lang="en-US" altLang="en-US" sz="2000" dirty="0"/>
          </a:p>
          <a:p>
            <a:r>
              <a:rPr lang="en-US" altLang="en-US" sz="2000" dirty="0" smtClean="0"/>
              <a:t>Enter </a:t>
            </a:r>
            <a:r>
              <a:rPr lang="en-US" altLang="en-US" sz="2000" dirty="0"/>
              <a:t>the content for that response option in the text box that activates. </a:t>
            </a:r>
          </a:p>
          <a:p>
            <a:endParaRPr lang="en-US" altLang="en-US" sz="2000" dirty="0"/>
          </a:p>
          <a:p>
            <a:endParaRPr lang="en-US" altLang="en-US" sz="2000" dirty="0"/>
          </a:p>
          <a:p>
            <a:endParaRPr lang="en-US" altLang="en-US" sz="2000" dirty="0" smtClean="0"/>
          </a:p>
          <a:p>
            <a:endParaRPr lang="en-US" altLang="en-US" sz="2000" dirty="0" smtClean="0"/>
          </a:p>
          <a:p>
            <a:r>
              <a:rPr lang="en-US" altLang="en-US" sz="2000" dirty="0" smtClean="0"/>
              <a:t>Repeat </a:t>
            </a:r>
            <a:r>
              <a:rPr lang="en-US" altLang="en-US" sz="2000" dirty="0"/>
              <a:t>this step with the second</a:t>
            </a:r>
            <a:r>
              <a:rPr lang="en-US" altLang="en-US" sz="2000" i="1" dirty="0"/>
              <a:t> Response Option </a:t>
            </a:r>
            <a:r>
              <a:rPr lang="en-US" altLang="en-US" sz="2000" dirty="0"/>
              <a:t>field.</a:t>
            </a:r>
          </a:p>
          <a:p>
            <a:endParaRPr lang="en-US" sz="2000" dirty="0"/>
          </a:p>
        </p:txBody>
      </p:sp>
      <p:pic>
        <p:nvPicPr>
          <p:cNvPr id="4" name="Picture 3"/>
          <p:cNvPicPr/>
          <p:nvPr/>
        </p:nvPicPr>
        <p:blipFill>
          <a:blip r:embed="rId2"/>
          <a:srcRect/>
          <a:stretch>
            <a:fillRect/>
          </a:stretch>
        </p:blipFill>
        <p:spPr bwMode="auto">
          <a:xfrm>
            <a:off x="1752600" y="1905000"/>
            <a:ext cx="4045500" cy="637715"/>
          </a:xfrm>
          <a:prstGeom prst="rect">
            <a:avLst/>
          </a:prstGeom>
          <a:noFill/>
          <a:ln>
            <a:solidFill>
              <a:schemeClr val="bg1">
                <a:lumMod val="65000"/>
              </a:schemeClr>
            </a:solidFill>
          </a:ln>
        </p:spPr>
      </p:pic>
      <p:pic>
        <p:nvPicPr>
          <p:cNvPr id="5" name="Picture 4"/>
          <p:cNvPicPr/>
          <p:nvPr/>
        </p:nvPicPr>
        <p:blipFill>
          <a:blip r:embed="rId3"/>
          <a:srcRect/>
          <a:stretch>
            <a:fillRect/>
          </a:stretch>
        </p:blipFill>
        <p:spPr bwMode="auto">
          <a:xfrm>
            <a:off x="1752600" y="3352800"/>
            <a:ext cx="4281608" cy="1274527"/>
          </a:xfrm>
          <a:prstGeom prst="rect">
            <a:avLst/>
          </a:prstGeom>
          <a:noFill/>
          <a:ln>
            <a:solidFill>
              <a:schemeClr val="bg1">
                <a:lumMod val="65000"/>
              </a:schemeClr>
            </a:solidFill>
          </a:ln>
        </p:spPr>
      </p:pic>
    </p:spTree>
    <p:extLst>
      <p:ext uri="{BB962C8B-B14F-4D97-AF65-F5344CB8AC3E}">
        <p14:creationId xmlns:p14="http://schemas.microsoft.com/office/powerpoint/2010/main" val="38677470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700" b="1" dirty="0"/>
              <a:t>Effective Assessment for Learning</a:t>
            </a:r>
          </a:p>
        </p:txBody>
      </p:sp>
      <p:sp>
        <p:nvSpPr>
          <p:cNvPr id="3" name="Content Placeholder 2"/>
          <p:cNvSpPr>
            <a:spLocks noGrp="1"/>
          </p:cNvSpPr>
          <p:nvPr>
            <p:ph sz="half" idx="1"/>
          </p:nvPr>
        </p:nvSpPr>
        <p:spPr>
          <a:xfrm>
            <a:off x="838200" y="1600200"/>
            <a:ext cx="4038600" cy="3886200"/>
          </a:xfrm>
        </p:spPr>
        <p:txBody>
          <a:bodyPr anchor="ctr">
            <a:normAutofit fontScale="92500" lnSpcReduction="20000"/>
          </a:bodyPr>
          <a:lstStyle/>
          <a:p>
            <a:pPr>
              <a:buFont typeface="Wingdings" panose="05000000000000000000" pitchFamily="2" charset="2"/>
              <a:buChar char="ü"/>
            </a:pPr>
            <a:r>
              <a:rPr lang="en-US" sz="2700" dirty="0"/>
              <a:t>Focused on specific standards</a:t>
            </a:r>
          </a:p>
          <a:p>
            <a:pPr>
              <a:buFont typeface="Wingdings" panose="05000000000000000000" pitchFamily="2" charset="2"/>
              <a:buChar char="ü"/>
            </a:pPr>
            <a:r>
              <a:rPr lang="en-US" sz="2700" dirty="0"/>
              <a:t>Connects the dots between instruction and student understanding</a:t>
            </a:r>
          </a:p>
          <a:p>
            <a:pPr>
              <a:buFont typeface="Wingdings" panose="05000000000000000000" pitchFamily="2" charset="2"/>
              <a:buChar char="ü"/>
            </a:pPr>
            <a:r>
              <a:rPr lang="en-US" sz="2700" dirty="0"/>
              <a:t>Provides data-informed instruction that generates good data, good discussion and conclusions, and </a:t>
            </a:r>
            <a:r>
              <a:rPr lang="en-US" sz="2700" dirty="0" smtClean="0"/>
              <a:t>good </a:t>
            </a:r>
            <a:r>
              <a:rPr lang="en-US" sz="2700" dirty="0"/>
              <a:t>actions</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105400" y="2057400"/>
            <a:ext cx="2597958" cy="2133600"/>
          </a:xfrm>
        </p:spPr>
      </p:pic>
    </p:spTree>
    <p:extLst>
      <p:ext uri="{BB962C8B-B14F-4D97-AF65-F5344CB8AC3E}">
        <p14:creationId xmlns:p14="http://schemas.microsoft.com/office/powerpoint/2010/main" val="349684998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536" y="587259"/>
            <a:ext cx="7886700" cy="539703"/>
          </a:xfrm>
        </p:spPr>
        <p:txBody>
          <a:bodyPr>
            <a:noAutofit/>
          </a:bodyPr>
          <a:lstStyle/>
          <a:p>
            <a:pPr algn="ctr"/>
            <a:r>
              <a:rPr lang="en-US" sz="3200" b="1" dirty="0"/>
              <a:t>Multi-Select Activity</a:t>
            </a:r>
          </a:p>
        </p:txBody>
      </p:sp>
      <p:sp>
        <p:nvSpPr>
          <p:cNvPr id="3" name="Content Placeholder 2"/>
          <p:cNvSpPr>
            <a:spLocks noGrp="1"/>
          </p:cNvSpPr>
          <p:nvPr>
            <p:ph idx="1"/>
          </p:nvPr>
        </p:nvSpPr>
        <p:spPr>
          <a:xfrm>
            <a:off x="639536" y="1295400"/>
            <a:ext cx="7886700" cy="3962400"/>
          </a:xfrm>
        </p:spPr>
        <p:txBody>
          <a:bodyPr>
            <a:normAutofit fontScale="55000" lnSpcReduction="20000"/>
          </a:bodyPr>
          <a:lstStyle/>
          <a:p>
            <a:r>
              <a:rPr lang="en-US" altLang="en-US" dirty="0"/>
              <a:t>To configure the activity rubric, mark the checkbox for each correct response option. </a:t>
            </a:r>
            <a:r>
              <a:rPr lang="en-US" altLang="en-US" i="1" dirty="0"/>
              <a:t>Note: The number of correct responses you mark should not exceed the number you entered in the </a:t>
            </a:r>
            <a:r>
              <a:rPr lang="en-US" altLang="en-US" dirty="0"/>
              <a:t>Max Choices </a:t>
            </a:r>
            <a:r>
              <a:rPr lang="en-US" altLang="en-US" i="1" dirty="0"/>
              <a:t>field.</a:t>
            </a:r>
          </a:p>
          <a:p>
            <a:endParaRPr lang="en-US" altLang="en-US" sz="1800" i="1" dirty="0"/>
          </a:p>
          <a:p>
            <a:endParaRPr lang="en-US" altLang="en-US" sz="1800" i="1" dirty="0"/>
          </a:p>
          <a:p>
            <a:endParaRPr lang="en-US" altLang="en-US" sz="1800" i="1" dirty="0"/>
          </a:p>
          <a:p>
            <a:endParaRPr lang="en-US" altLang="en-US" sz="1800" i="1" dirty="0"/>
          </a:p>
          <a:p>
            <a:pPr marL="0" indent="0">
              <a:buNone/>
            </a:pPr>
            <a:endParaRPr lang="en-US" altLang="en-US" sz="1800" i="1" dirty="0"/>
          </a:p>
          <a:p>
            <a:endParaRPr lang="en-US" altLang="en-US" sz="1800" i="1" dirty="0"/>
          </a:p>
          <a:p>
            <a:endParaRPr lang="en-US" altLang="en-US" sz="1800" i="1" dirty="0"/>
          </a:p>
          <a:p>
            <a:endParaRPr lang="en-US" altLang="en-US" dirty="0" smtClean="0"/>
          </a:p>
          <a:p>
            <a:pPr marL="0" indent="0">
              <a:buNone/>
            </a:pPr>
            <a:endParaRPr lang="en-US" altLang="en-US" dirty="0"/>
          </a:p>
          <a:p>
            <a:endParaRPr lang="en-US" altLang="en-US" dirty="0" smtClean="0"/>
          </a:p>
          <a:p>
            <a:endParaRPr lang="en-US" altLang="en-US" dirty="0" smtClean="0"/>
          </a:p>
          <a:p>
            <a:r>
              <a:rPr lang="en-US" altLang="en-US" dirty="0" smtClean="0"/>
              <a:t>To </a:t>
            </a:r>
            <a:r>
              <a:rPr lang="en-US" altLang="en-US" dirty="0"/>
              <a:t>save your changes to the activity, click [</a:t>
            </a:r>
            <a:r>
              <a:rPr lang="en-US" altLang="en-US" b="1" dirty="0"/>
              <a:t>Save</a:t>
            </a:r>
            <a:r>
              <a:rPr lang="en-US" altLang="en-US" dirty="0"/>
              <a:t>]. If you wish to preview the activity content, click the [</a:t>
            </a:r>
            <a:r>
              <a:rPr lang="en-US" altLang="en-US" b="1" dirty="0"/>
              <a:t>Preview Content</a:t>
            </a:r>
            <a:r>
              <a:rPr lang="en-US" altLang="en-US" dirty="0"/>
              <a:t>] tab at the top of the screen. To Exit the Content Editor tool, click [</a:t>
            </a:r>
            <a:r>
              <a:rPr lang="en-US" altLang="en-US" b="1" dirty="0"/>
              <a:t>Close</a:t>
            </a:r>
            <a:r>
              <a:rPr lang="en-US" altLang="en-US" dirty="0"/>
              <a:t>]. </a:t>
            </a:r>
          </a:p>
          <a:p>
            <a:endParaRPr lang="en-US" dirty="0"/>
          </a:p>
        </p:txBody>
      </p:sp>
      <p:pic>
        <p:nvPicPr>
          <p:cNvPr id="4" name="Picture 3"/>
          <p:cNvPicPr/>
          <p:nvPr/>
        </p:nvPicPr>
        <p:blipFill>
          <a:blip r:embed="rId2"/>
          <a:srcRect/>
          <a:stretch>
            <a:fillRect/>
          </a:stretch>
        </p:blipFill>
        <p:spPr bwMode="auto">
          <a:xfrm>
            <a:off x="2667000" y="2209800"/>
            <a:ext cx="2837330" cy="1751479"/>
          </a:xfrm>
          <a:prstGeom prst="rect">
            <a:avLst/>
          </a:prstGeom>
          <a:noFill/>
          <a:ln>
            <a:solidFill>
              <a:schemeClr val="bg1">
                <a:lumMod val="65000"/>
              </a:schemeClr>
            </a:solidFill>
          </a:ln>
        </p:spPr>
      </p:pic>
    </p:spTree>
    <p:extLst>
      <p:ext uri="{BB962C8B-B14F-4D97-AF65-F5344CB8AC3E}">
        <p14:creationId xmlns:p14="http://schemas.microsoft.com/office/powerpoint/2010/main" val="293345718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65914"/>
            <a:ext cx="7886700" cy="546427"/>
          </a:xfrm>
        </p:spPr>
        <p:txBody>
          <a:bodyPr>
            <a:noAutofit/>
          </a:bodyPr>
          <a:lstStyle/>
          <a:p>
            <a:pPr algn="ctr"/>
            <a:r>
              <a:rPr lang="en-US" sz="3200" b="1" dirty="0"/>
              <a:t>Match Activity</a:t>
            </a:r>
          </a:p>
        </p:txBody>
      </p:sp>
      <p:sp>
        <p:nvSpPr>
          <p:cNvPr id="3" name="Content Placeholder 2"/>
          <p:cNvSpPr>
            <a:spLocks noGrp="1"/>
          </p:cNvSpPr>
          <p:nvPr>
            <p:ph idx="1"/>
          </p:nvPr>
        </p:nvSpPr>
        <p:spPr>
          <a:xfrm>
            <a:off x="628650" y="1802886"/>
            <a:ext cx="7886700" cy="3263504"/>
          </a:xfrm>
        </p:spPr>
        <p:txBody>
          <a:bodyPr/>
          <a:lstStyle/>
          <a:p>
            <a:pPr marL="0" indent="0">
              <a:buNone/>
            </a:pPr>
            <a:r>
              <a:rPr lang="en-US" sz="1800" dirty="0"/>
              <a:t>You can create your own Table Match activities using the Match Activity content editor on the </a:t>
            </a:r>
            <a:r>
              <a:rPr lang="en-US" sz="1800" i="1" dirty="0"/>
              <a:t>Activity</a:t>
            </a:r>
            <a:r>
              <a:rPr lang="en-US" sz="1800" dirty="0"/>
              <a:t> </a:t>
            </a:r>
            <a:r>
              <a:rPr lang="en-US" sz="1800" i="1" dirty="0"/>
              <a:t>Builder</a:t>
            </a:r>
            <a:r>
              <a:rPr lang="en-US" sz="1800" dirty="0"/>
              <a:t> screen. </a:t>
            </a:r>
          </a:p>
          <a:p>
            <a:pPr marL="0" indent="0">
              <a:buNone/>
            </a:pPr>
            <a:endParaRPr lang="en-US" dirty="0"/>
          </a:p>
        </p:txBody>
      </p:sp>
      <p:pic>
        <p:nvPicPr>
          <p:cNvPr id="4" name="Picture 3"/>
          <p:cNvPicPr/>
          <p:nvPr/>
        </p:nvPicPr>
        <p:blipFill>
          <a:blip r:embed="rId2"/>
          <a:stretch>
            <a:fillRect/>
          </a:stretch>
        </p:blipFill>
        <p:spPr>
          <a:xfrm>
            <a:off x="1553136" y="2476738"/>
            <a:ext cx="4343401" cy="2387735"/>
          </a:xfrm>
          <a:prstGeom prst="rect">
            <a:avLst/>
          </a:prstGeom>
          <a:ln>
            <a:solidFill>
              <a:schemeClr val="bg1">
                <a:lumMod val="65000"/>
              </a:schemeClr>
            </a:solidFill>
          </a:ln>
        </p:spPr>
      </p:pic>
    </p:spTree>
    <p:extLst>
      <p:ext uri="{BB962C8B-B14F-4D97-AF65-F5344CB8AC3E}">
        <p14:creationId xmlns:p14="http://schemas.microsoft.com/office/powerpoint/2010/main" val="346107421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685800"/>
          </a:xfrm>
        </p:spPr>
        <p:txBody>
          <a:bodyPr>
            <a:normAutofit/>
          </a:bodyPr>
          <a:lstStyle/>
          <a:p>
            <a:pPr algn="ctr"/>
            <a:r>
              <a:rPr lang="en-US" sz="3200" b="1" dirty="0"/>
              <a:t>Match Activity </a:t>
            </a:r>
          </a:p>
        </p:txBody>
      </p:sp>
      <p:sp>
        <p:nvSpPr>
          <p:cNvPr id="6" name="Content Placeholder 5"/>
          <p:cNvSpPr>
            <a:spLocks noGrp="1"/>
          </p:cNvSpPr>
          <p:nvPr>
            <p:ph sz="half" idx="1"/>
          </p:nvPr>
        </p:nvSpPr>
        <p:spPr>
          <a:xfrm>
            <a:off x="838200" y="1447800"/>
            <a:ext cx="3496235" cy="3263504"/>
          </a:xfrm>
        </p:spPr>
        <p:txBody>
          <a:bodyPr>
            <a:normAutofit fontScale="77500" lnSpcReduction="20000"/>
          </a:bodyPr>
          <a:lstStyle/>
          <a:p>
            <a:r>
              <a:rPr lang="en-US" dirty="0" smtClean="0"/>
              <a:t>Most challenging Content Editor to use</a:t>
            </a:r>
          </a:p>
          <a:p>
            <a:r>
              <a:rPr lang="en-US" dirty="0" smtClean="0"/>
              <a:t>Uses place holders for text so users overwrite the response options with their own content</a:t>
            </a:r>
          </a:p>
          <a:p>
            <a:r>
              <a:rPr lang="en-US" dirty="0" smtClean="0"/>
              <a:t>Shuffle option only changes responses within an activity, not in an entire resource</a:t>
            </a:r>
          </a:p>
          <a:p>
            <a:endParaRPr lang="en-US" sz="1800" dirty="0"/>
          </a:p>
        </p:txBody>
      </p:sp>
      <p:pic>
        <p:nvPicPr>
          <p:cNvPr id="7" name="Content Placeholder 4"/>
          <p:cNvPicPr>
            <a:picLocks noGrp="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4800600" y="1453583"/>
            <a:ext cx="2686880" cy="3263504"/>
          </a:xfrm>
          <a:prstGeom prst="rect">
            <a:avLst/>
          </a:prstGeom>
          <a:noFill/>
          <a:ln>
            <a:solidFill>
              <a:schemeClr val="bg1">
                <a:lumMod val="65000"/>
              </a:schemeClr>
            </a:solidFill>
          </a:ln>
        </p:spPr>
      </p:pic>
    </p:spTree>
    <p:extLst>
      <p:ext uri="{BB962C8B-B14F-4D97-AF65-F5344CB8AC3E}">
        <p14:creationId xmlns:p14="http://schemas.microsoft.com/office/powerpoint/2010/main" val="138436934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9130" y="667204"/>
            <a:ext cx="7886700" cy="492638"/>
          </a:xfrm>
        </p:spPr>
        <p:txBody>
          <a:bodyPr>
            <a:noAutofit/>
          </a:bodyPr>
          <a:lstStyle/>
          <a:p>
            <a:pPr algn="ctr"/>
            <a:r>
              <a:rPr lang="en-US" sz="3200" b="1" smtClean="0"/>
              <a:t>Match Activity </a:t>
            </a:r>
            <a:endParaRPr lang="en-US" sz="3200" b="1" dirty="0"/>
          </a:p>
        </p:txBody>
      </p:sp>
      <p:sp>
        <p:nvSpPr>
          <p:cNvPr id="3" name="Content Placeholder 2"/>
          <p:cNvSpPr>
            <a:spLocks noGrp="1"/>
          </p:cNvSpPr>
          <p:nvPr>
            <p:ph idx="1"/>
          </p:nvPr>
        </p:nvSpPr>
        <p:spPr>
          <a:xfrm>
            <a:off x="648309" y="1295400"/>
            <a:ext cx="7886700" cy="3263504"/>
          </a:xfrm>
        </p:spPr>
        <p:txBody>
          <a:bodyPr/>
          <a:lstStyle/>
          <a:p>
            <a:r>
              <a:rPr lang="en-US" sz="2000" smtClean="0"/>
              <a:t>To enter a response option in the first match set, hover your mouse over the first </a:t>
            </a:r>
            <a:r>
              <a:rPr lang="en-US" sz="2000" i="1" smtClean="0"/>
              <a:t>Response Option</a:t>
            </a:r>
            <a:r>
              <a:rPr lang="en-US" sz="2000" smtClean="0"/>
              <a:t> field in the left column and click [</a:t>
            </a:r>
            <a:r>
              <a:rPr lang="en-US" sz="2000" b="1" smtClean="0"/>
              <a:t>Edit</a:t>
            </a:r>
            <a:r>
              <a:rPr lang="en-US" sz="2000" smtClean="0"/>
              <a:t>].</a:t>
            </a:r>
          </a:p>
          <a:p>
            <a:endParaRPr lang="en-US" sz="2000" smtClean="0"/>
          </a:p>
          <a:p>
            <a:endParaRPr lang="en-US" sz="2000" smtClean="0"/>
          </a:p>
          <a:p>
            <a:r>
              <a:rPr lang="en-US" sz="2000" smtClean="0"/>
              <a:t>Enter the content for the response option in the text box and click [</a:t>
            </a:r>
            <a:r>
              <a:rPr lang="en-US" sz="2000" b="1" smtClean="0"/>
              <a:t>OK</a:t>
            </a:r>
            <a:r>
              <a:rPr lang="en-US" sz="2000" smtClean="0"/>
              <a:t>]. You may use the formatting buttons in the toolbar. Repeat this step with the second </a:t>
            </a:r>
            <a:r>
              <a:rPr lang="en-US" sz="2000" i="1" smtClean="0"/>
              <a:t>Response Option </a:t>
            </a:r>
            <a:r>
              <a:rPr lang="en-US" sz="2000" smtClean="0"/>
              <a:t>field in the left column. </a:t>
            </a:r>
          </a:p>
          <a:p>
            <a:pPr marL="0" indent="0">
              <a:buNone/>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bwMode="auto">
          <a:xfrm>
            <a:off x="2590800" y="2057400"/>
            <a:ext cx="3910293" cy="675713"/>
          </a:xfrm>
          <a:prstGeom prst="rect">
            <a:avLst/>
          </a:prstGeom>
          <a:noFill/>
          <a:ln>
            <a:solidFill>
              <a:schemeClr val="bg1">
                <a:lumMod val="65000"/>
              </a:schemeClr>
            </a:solidFill>
          </a:ln>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bwMode="auto">
          <a:xfrm>
            <a:off x="2537038" y="4061715"/>
            <a:ext cx="3972764" cy="1410084"/>
          </a:xfrm>
          <a:prstGeom prst="rect">
            <a:avLst/>
          </a:prstGeom>
          <a:noFill/>
          <a:ln>
            <a:solidFill>
              <a:schemeClr val="bg1">
                <a:lumMod val="65000"/>
              </a:schemeClr>
            </a:solidFill>
          </a:ln>
        </p:spPr>
      </p:pic>
    </p:spTree>
    <p:extLst>
      <p:ext uri="{BB962C8B-B14F-4D97-AF65-F5344CB8AC3E}">
        <p14:creationId xmlns:p14="http://schemas.microsoft.com/office/powerpoint/2010/main" val="113525910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816" y="604278"/>
            <a:ext cx="7886700" cy="479192"/>
          </a:xfrm>
        </p:spPr>
        <p:txBody>
          <a:bodyPr>
            <a:noAutofit/>
          </a:bodyPr>
          <a:lstStyle/>
          <a:p>
            <a:pPr algn="ctr"/>
            <a:r>
              <a:rPr lang="en-US" sz="3200" b="1" dirty="0"/>
              <a:t>Match Activity </a:t>
            </a:r>
          </a:p>
        </p:txBody>
      </p:sp>
      <p:sp>
        <p:nvSpPr>
          <p:cNvPr id="3" name="Content Placeholder 2"/>
          <p:cNvSpPr>
            <a:spLocks noGrp="1"/>
          </p:cNvSpPr>
          <p:nvPr>
            <p:ph idx="1"/>
          </p:nvPr>
        </p:nvSpPr>
        <p:spPr>
          <a:xfrm>
            <a:off x="593816" y="1295400"/>
            <a:ext cx="7886700" cy="3478445"/>
          </a:xfrm>
        </p:spPr>
        <p:txBody>
          <a:bodyPr/>
          <a:lstStyle/>
          <a:p>
            <a:pPr marL="0" indent="0">
              <a:buNone/>
            </a:pPr>
            <a:r>
              <a:rPr lang="en-US" sz="2400" dirty="0"/>
              <a:t>To create a stem for the activity, hover your mouse over the </a:t>
            </a:r>
            <a:r>
              <a:rPr lang="en-US" sz="2400" i="1" dirty="0"/>
              <a:t>Stem</a:t>
            </a:r>
            <a:r>
              <a:rPr lang="en-US" sz="2400" dirty="0"/>
              <a:t> field and click [</a:t>
            </a:r>
            <a:r>
              <a:rPr lang="en-US" sz="2400" b="1" dirty="0"/>
              <a:t>Edit</a:t>
            </a:r>
            <a:r>
              <a:rPr lang="en-US" sz="2400" dirty="0"/>
              <a:t>]. Enter the content for the stem in the Content Editor text box that activates and click [</a:t>
            </a:r>
            <a:r>
              <a:rPr lang="en-US" sz="2400" b="1" dirty="0"/>
              <a:t>OK</a:t>
            </a:r>
            <a:r>
              <a:rPr lang="en-US" sz="2400" dirty="0" smtClean="0"/>
              <a:t>].</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bwMode="auto">
          <a:xfrm>
            <a:off x="2362200" y="2574931"/>
            <a:ext cx="4114800" cy="2209800"/>
          </a:xfrm>
          <a:prstGeom prst="rect">
            <a:avLst/>
          </a:prstGeom>
          <a:noFill/>
          <a:ln>
            <a:solidFill>
              <a:schemeClr val="bg1">
                <a:lumMod val="65000"/>
              </a:schemeClr>
            </a:solidFill>
          </a:ln>
        </p:spPr>
      </p:pic>
    </p:spTree>
    <p:extLst>
      <p:ext uri="{BB962C8B-B14F-4D97-AF65-F5344CB8AC3E}">
        <p14:creationId xmlns:p14="http://schemas.microsoft.com/office/powerpoint/2010/main" val="255345391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587" y="572270"/>
            <a:ext cx="7886700" cy="566597"/>
          </a:xfrm>
        </p:spPr>
        <p:txBody>
          <a:bodyPr>
            <a:noAutofit/>
          </a:bodyPr>
          <a:lstStyle/>
          <a:p>
            <a:pPr algn="ctr"/>
            <a:r>
              <a:rPr lang="en-US" sz="3200" b="1" dirty="0"/>
              <a:t>Match Activity</a:t>
            </a:r>
          </a:p>
        </p:txBody>
      </p:sp>
      <p:sp>
        <p:nvSpPr>
          <p:cNvPr id="3" name="Content Placeholder 2"/>
          <p:cNvSpPr>
            <a:spLocks noGrp="1"/>
          </p:cNvSpPr>
          <p:nvPr>
            <p:ph idx="1"/>
          </p:nvPr>
        </p:nvSpPr>
        <p:spPr>
          <a:xfrm>
            <a:off x="628650" y="1843228"/>
            <a:ext cx="7886700" cy="3263504"/>
          </a:xfrm>
        </p:spPr>
        <p:txBody>
          <a:bodyPr>
            <a:normAutofit/>
          </a:bodyPr>
          <a:lstStyle/>
          <a:p>
            <a:pPr marL="0" indent="0">
              <a:buNone/>
            </a:pPr>
            <a:r>
              <a:rPr lang="en-US" sz="2000" i="1" dirty="0"/>
              <a:t>Optional:</a:t>
            </a:r>
            <a:r>
              <a:rPr lang="en-US" sz="2000" dirty="0"/>
              <a:t> To manage response options, hover your mouse over an existing </a:t>
            </a:r>
            <a:r>
              <a:rPr lang="en-US" sz="2000" i="1" dirty="0"/>
              <a:t>Response Option </a:t>
            </a:r>
            <a:r>
              <a:rPr lang="en-US" sz="2000" dirty="0"/>
              <a:t>field. A menu appears, displaying two buttons. </a:t>
            </a:r>
          </a:p>
          <a:p>
            <a:pPr lvl="1"/>
            <a:r>
              <a:rPr lang="en-US" sz="2000" i="1" dirty="0"/>
              <a:t>To delete the response option, click [</a:t>
            </a:r>
            <a:r>
              <a:rPr lang="en-US" sz="2000" b="1" i="1" dirty="0"/>
              <a:t>Delete</a:t>
            </a:r>
            <a:r>
              <a:rPr lang="en-US" sz="2000" i="1" dirty="0"/>
              <a:t>]. </a:t>
            </a:r>
          </a:p>
          <a:p>
            <a:pPr lvl="1"/>
            <a:r>
              <a:rPr lang="en-US" sz="2000" i="1" dirty="0"/>
              <a:t>To edit a response option, click [</a:t>
            </a:r>
            <a:r>
              <a:rPr lang="en-US" sz="2000" b="1" i="1" dirty="0"/>
              <a:t>Edit</a:t>
            </a:r>
            <a:r>
              <a:rPr lang="en-US" sz="2000" i="1" dirty="0"/>
              <a:t>] and then modify the content for that response option.</a:t>
            </a:r>
            <a:endParaRPr lang="en-US" sz="2000"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bwMode="auto">
          <a:xfrm>
            <a:off x="1524000" y="4038600"/>
            <a:ext cx="5257800" cy="1524000"/>
          </a:xfrm>
          <a:prstGeom prst="rect">
            <a:avLst/>
          </a:prstGeom>
          <a:noFill/>
          <a:ln>
            <a:solidFill>
              <a:schemeClr val="bg1">
                <a:lumMod val="65000"/>
              </a:schemeClr>
            </a:solidFill>
          </a:ln>
        </p:spPr>
      </p:pic>
    </p:spTree>
    <p:extLst>
      <p:ext uri="{BB962C8B-B14F-4D97-AF65-F5344CB8AC3E}">
        <p14:creationId xmlns:p14="http://schemas.microsoft.com/office/powerpoint/2010/main" val="342940519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886700" cy="519533"/>
          </a:xfrm>
        </p:spPr>
        <p:txBody>
          <a:bodyPr>
            <a:noAutofit/>
          </a:bodyPr>
          <a:lstStyle/>
          <a:p>
            <a:pPr algn="ctr"/>
            <a:r>
              <a:rPr lang="en-US" sz="3200" b="1" dirty="0"/>
              <a:t>Match Activity </a:t>
            </a:r>
          </a:p>
        </p:txBody>
      </p:sp>
      <p:sp>
        <p:nvSpPr>
          <p:cNvPr id="3" name="Content Placeholder 2"/>
          <p:cNvSpPr>
            <a:spLocks noGrp="1"/>
          </p:cNvSpPr>
          <p:nvPr>
            <p:ph idx="1"/>
          </p:nvPr>
        </p:nvSpPr>
        <p:spPr>
          <a:xfrm>
            <a:off x="685800" y="1219200"/>
            <a:ext cx="7886700" cy="3263504"/>
          </a:xfrm>
        </p:spPr>
        <p:txBody>
          <a:bodyPr>
            <a:normAutofit/>
          </a:bodyPr>
          <a:lstStyle/>
          <a:p>
            <a:r>
              <a:rPr lang="en-US" sz="2400" dirty="0"/>
              <a:t>In the Maximum Associations field, enter the maximum number of associations students will be allowed to create between the two match sets. </a:t>
            </a:r>
          </a:p>
          <a:p>
            <a:r>
              <a:rPr lang="en-US" sz="2400" dirty="0"/>
              <a:t>In the Minimum Associations field, enter the minimum number of associations students must create between the two match sets. </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1371600" y="3657600"/>
            <a:ext cx="5276201" cy="1143000"/>
          </a:xfrm>
          <a:prstGeom prst="rect">
            <a:avLst/>
          </a:prstGeom>
          <a:ln>
            <a:solidFill>
              <a:schemeClr val="bg1">
                <a:lumMod val="65000"/>
              </a:schemeClr>
            </a:solidFill>
          </a:ln>
        </p:spPr>
      </p:pic>
    </p:spTree>
    <p:extLst>
      <p:ext uri="{BB962C8B-B14F-4D97-AF65-F5344CB8AC3E}">
        <p14:creationId xmlns:p14="http://schemas.microsoft.com/office/powerpoint/2010/main" val="27645954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pPr algn="ctr"/>
            <a:r>
              <a:rPr lang="en-US" sz="3200" b="1" dirty="0"/>
              <a:t>Match Activity </a:t>
            </a:r>
          </a:p>
        </p:txBody>
      </p:sp>
      <p:sp>
        <p:nvSpPr>
          <p:cNvPr id="3" name="Content Placeholder 2"/>
          <p:cNvSpPr>
            <a:spLocks noGrp="1"/>
          </p:cNvSpPr>
          <p:nvPr>
            <p:ph idx="1"/>
          </p:nvPr>
        </p:nvSpPr>
        <p:spPr>
          <a:xfrm>
            <a:off x="628650" y="1143000"/>
            <a:ext cx="7886700" cy="3263504"/>
          </a:xfrm>
        </p:spPr>
        <p:txBody>
          <a:bodyPr/>
          <a:lstStyle/>
          <a:p>
            <a:pPr marL="0" indent="0">
              <a:buNone/>
            </a:pPr>
            <a:r>
              <a:rPr lang="en-US" sz="2400" dirty="0"/>
              <a:t>As you add response options to the activity, the corresponding columns and rows are added to the Match rubric at the top of the form. The first match set appears as rows and the second set appears as columns. </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bwMode="auto">
          <a:xfrm>
            <a:off x="1752600" y="2876901"/>
            <a:ext cx="4953000" cy="2076099"/>
          </a:xfrm>
          <a:prstGeom prst="rect">
            <a:avLst/>
          </a:prstGeom>
          <a:noFill/>
          <a:ln>
            <a:solidFill>
              <a:schemeClr val="bg1">
                <a:lumMod val="65000"/>
              </a:schemeClr>
            </a:solidFill>
          </a:ln>
        </p:spPr>
      </p:pic>
    </p:spTree>
    <p:extLst>
      <p:ext uri="{BB962C8B-B14F-4D97-AF65-F5344CB8AC3E}">
        <p14:creationId xmlns:p14="http://schemas.microsoft.com/office/powerpoint/2010/main" val="27342540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pPr algn="ctr"/>
            <a:r>
              <a:rPr lang="en-US" sz="3200" b="1" dirty="0"/>
              <a:t>Match Activity</a:t>
            </a:r>
          </a:p>
        </p:txBody>
      </p:sp>
      <p:sp>
        <p:nvSpPr>
          <p:cNvPr id="3" name="Content Placeholder 2"/>
          <p:cNvSpPr>
            <a:spLocks noGrp="1"/>
          </p:cNvSpPr>
          <p:nvPr>
            <p:ph idx="1"/>
          </p:nvPr>
        </p:nvSpPr>
        <p:spPr>
          <a:xfrm>
            <a:off x="685800" y="1066800"/>
            <a:ext cx="7886700" cy="3263504"/>
          </a:xfrm>
        </p:spPr>
        <p:txBody>
          <a:bodyPr>
            <a:noAutofit/>
          </a:bodyPr>
          <a:lstStyle/>
          <a:p>
            <a:r>
              <a:rPr lang="en-US" sz="2000" i="1" dirty="0"/>
              <a:t>Optional:</a:t>
            </a:r>
            <a:r>
              <a:rPr lang="en-US" sz="2000" dirty="0"/>
              <a:t> To add another response option to the first match set, click [</a:t>
            </a:r>
            <a:r>
              <a:rPr lang="en-US" sz="2000" b="1" dirty="0"/>
              <a:t>Add Response Option to Column 1</a:t>
            </a:r>
            <a:r>
              <a:rPr lang="en-US" sz="2000" dirty="0"/>
              <a:t>] and enter the content for the new response option. Repeat this step until you have added all the response options for the first match set. </a:t>
            </a:r>
          </a:p>
          <a:p>
            <a:endParaRPr lang="en-US" sz="2000" i="1" dirty="0"/>
          </a:p>
          <a:p>
            <a:endParaRPr lang="en-US" sz="2000" i="1" dirty="0"/>
          </a:p>
          <a:p>
            <a:endParaRPr lang="en-US" sz="2000" i="1" dirty="0"/>
          </a:p>
          <a:p>
            <a:endParaRPr lang="en-US" sz="2000" i="1" dirty="0"/>
          </a:p>
          <a:p>
            <a:endParaRPr lang="en-US" sz="2000" dirty="0" smtClean="0"/>
          </a:p>
          <a:p>
            <a:r>
              <a:rPr lang="en-US" sz="2000" dirty="0" smtClean="0"/>
              <a:t>To </a:t>
            </a:r>
            <a:r>
              <a:rPr lang="en-US" sz="2000" dirty="0"/>
              <a:t>enter response options for the second match set, repeat previous steps in the right column of </a:t>
            </a:r>
            <a:r>
              <a:rPr lang="en-US" sz="2000" i="1" dirty="0"/>
              <a:t>Response Option</a:t>
            </a:r>
            <a:r>
              <a:rPr lang="en-US" sz="2000" dirty="0"/>
              <a:t> fields. Students will have to associate options in the first match set with the corresponding options in the second match set. </a:t>
            </a:r>
          </a:p>
          <a:p>
            <a:endParaRPr lang="en-US" sz="2000"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bwMode="auto">
          <a:xfrm>
            <a:off x="2235766" y="2438400"/>
            <a:ext cx="3174434" cy="1447800"/>
          </a:xfrm>
          <a:prstGeom prst="rect">
            <a:avLst/>
          </a:prstGeom>
          <a:noFill/>
          <a:ln>
            <a:solidFill>
              <a:schemeClr val="bg1">
                <a:lumMod val="65000"/>
              </a:schemeClr>
            </a:solidFill>
          </a:ln>
        </p:spPr>
      </p:pic>
    </p:spTree>
    <p:extLst>
      <p:ext uri="{BB962C8B-B14F-4D97-AF65-F5344CB8AC3E}">
        <p14:creationId xmlns:p14="http://schemas.microsoft.com/office/powerpoint/2010/main" val="398693844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p:spPr>
        <p:txBody>
          <a:bodyPr>
            <a:normAutofit/>
          </a:bodyPr>
          <a:lstStyle/>
          <a:p>
            <a:pPr algn="ctr"/>
            <a:r>
              <a:rPr lang="en-US" sz="3200" b="1" dirty="0"/>
              <a:t>Match Activity</a:t>
            </a:r>
          </a:p>
        </p:txBody>
      </p:sp>
      <p:sp>
        <p:nvSpPr>
          <p:cNvPr id="3" name="Content Placeholder 2"/>
          <p:cNvSpPr>
            <a:spLocks noGrp="1"/>
          </p:cNvSpPr>
          <p:nvPr>
            <p:ph idx="1"/>
          </p:nvPr>
        </p:nvSpPr>
        <p:spPr>
          <a:xfrm>
            <a:off x="423902" y="1295400"/>
            <a:ext cx="8229600" cy="3809999"/>
          </a:xfrm>
        </p:spPr>
        <p:txBody>
          <a:bodyPr>
            <a:normAutofit fontScale="70000" lnSpcReduction="20000"/>
          </a:bodyPr>
          <a:lstStyle/>
          <a:p>
            <a:r>
              <a:rPr lang="en-US" dirty="0"/>
              <a:t>To configure the rubric, mark the checkboxes wherever a response option in the first match set intersects with the corresponding response option in the second match set. </a:t>
            </a:r>
          </a:p>
          <a:p>
            <a:endParaRPr lang="en-US" sz="1800" dirty="0"/>
          </a:p>
          <a:p>
            <a:endParaRPr lang="en-US" sz="1800" dirty="0"/>
          </a:p>
          <a:p>
            <a:endParaRPr lang="en-US" sz="1800" dirty="0"/>
          </a:p>
          <a:p>
            <a:endParaRPr lang="en-US" sz="1800" dirty="0"/>
          </a:p>
          <a:p>
            <a:pPr marL="0" indent="0">
              <a:buNone/>
            </a:pPr>
            <a:endParaRPr lang="en-US" sz="1800" dirty="0"/>
          </a:p>
          <a:p>
            <a:endParaRPr lang="en-US" sz="1800" dirty="0"/>
          </a:p>
          <a:p>
            <a:endParaRPr lang="en-US" dirty="0" smtClean="0"/>
          </a:p>
          <a:p>
            <a:endParaRPr lang="en-US" dirty="0"/>
          </a:p>
          <a:p>
            <a:r>
              <a:rPr lang="en-US" dirty="0" smtClean="0"/>
              <a:t>To </a:t>
            </a:r>
            <a:r>
              <a:rPr lang="en-US" dirty="0"/>
              <a:t>save your changes, click [</a:t>
            </a:r>
            <a:r>
              <a:rPr lang="en-US" b="1" dirty="0"/>
              <a:t>Save</a:t>
            </a:r>
            <a:r>
              <a:rPr lang="en-US" dirty="0"/>
              <a:t>]. If you wish to preview the activity content, open the [</a:t>
            </a:r>
            <a:r>
              <a:rPr lang="en-US" b="1" dirty="0"/>
              <a:t>Preview Content</a:t>
            </a:r>
            <a:r>
              <a:rPr lang="en-US" dirty="0"/>
              <a:t>] tab at the top of the screen. To exit the Content Editor tool, click [</a:t>
            </a:r>
            <a:r>
              <a:rPr lang="en-US" b="1" dirty="0"/>
              <a:t>Close</a:t>
            </a:r>
            <a:r>
              <a:rPr lang="en-US" dirty="0"/>
              <a:t>].</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bwMode="auto">
          <a:xfrm>
            <a:off x="1600200" y="2251484"/>
            <a:ext cx="4527177" cy="1710916"/>
          </a:xfrm>
          <a:prstGeom prst="rect">
            <a:avLst/>
          </a:prstGeom>
          <a:noFill/>
          <a:ln>
            <a:solidFill>
              <a:schemeClr val="bg1">
                <a:lumMod val="65000"/>
              </a:schemeClr>
            </a:solidFill>
          </a:ln>
        </p:spPr>
      </p:pic>
    </p:spTree>
    <p:extLst>
      <p:ext uri="{BB962C8B-B14F-4D97-AF65-F5344CB8AC3E}">
        <p14:creationId xmlns:p14="http://schemas.microsoft.com/office/powerpoint/2010/main" val="21706280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SAGE Formative</a:t>
            </a:r>
            <a:endParaRPr lang="en-US" b="1" dirty="0"/>
          </a:p>
        </p:txBody>
      </p:sp>
      <p:sp>
        <p:nvSpPr>
          <p:cNvPr id="3" name="Subtitle 2"/>
          <p:cNvSpPr>
            <a:spLocks noGrp="1"/>
          </p:cNvSpPr>
          <p:nvPr>
            <p:ph type="subTitle" idx="1"/>
          </p:nvPr>
        </p:nvSpPr>
        <p:spPr/>
        <p:txBody>
          <a:bodyPr>
            <a:normAutofit/>
          </a:bodyPr>
          <a:lstStyle/>
          <a:p>
            <a:r>
              <a:rPr lang="en-US" sz="3600" b="1" dirty="0"/>
              <a:t>The Basics</a:t>
            </a:r>
          </a:p>
        </p:txBody>
      </p:sp>
    </p:spTree>
    <p:extLst>
      <p:ext uri="{BB962C8B-B14F-4D97-AF65-F5344CB8AC3E}">
        <p14:creationId xmlns:p14="http://schemas.microsoft.com/office/powerpoint/2010/main" val="36884653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09600"/>
            <a:ext cx="7886700" cy="526256"/>
          </a:xfrm>
        </p:spPr>
        <p:txBody>
          <a:bodyPr>
            <a:noAutofit/>
          </a:bodyPr>
          <a:lstStyle/>
          <a:p>
            <a:pPr algn="ctr"/>
            <a:r>
              <a:rPr lang="en-US" sz="3200" b="1" dirty="0"/>
              <a:t>Importing Activities</a:t>
            </a:r>
          </a:p>
        </p:txBody>
      </p:sp>
      <p:sp>
        <p:nvSpPr>
          <p:cNvPr id="3" name="Content Placeholder 2"/>
          <p:cNvSpPr>
            <a:spLocks noGrp="1"/>
          </p:cNvSpPr>
          <p:nvPr>
            <p:ph idx="1"/>
          </p:nvPr>
        </p:nvSpPr>
        <p:spPr>
          <a:xfrm>
            <a:off x="654776" y="1462052"/>
            <a:ext cx="7886700" cy="3263504"/>
          </a:xfrm>
        </p:spPr>
        <p:txBody>
          <a:bodyPr>
            <a:normAutofit/>
          </a:bodyPr>
          <a:lstStyle/>
          <a:p>
            <a:r>
              <a:rPr lang="en-US" altLang="en-US" sz="2400" dirty="0" smtClean="0"/>
              <a:t>Allows </a:t>
            </a:r>
            <a:r>
              <a:rPr lang="en-US" altLang="en-US" sz="2400" dirty="0"/>
              <a:t>you to upload </a:t>
            </a:r>
            <a:r>
              <a:rPr lang="en-US" altLang="en-US" sz="2400" dirty="0" smtClean="0"/>
              <a:t>and </a:t>
            </a:r>
            <a:r>
              <a:rPr lang="en-US" altLang="en-US" sz="2400" dirty="0"/>
              <a:t>import activities that you </a:t>
            </a:r>
            <a:r>
              <a:rPr lang="en-US" altLang="en-US" sz="2400" dirty="0" smtClean="0"/>
              <a:t>download from UTIPS Core into Activity Builder</a:t>
            </a:r>
            <a:endParaRPr lang="en-US" altLang="en-US" sz="2400" dirty="0"/>
          </a:p>
          <a:p>
            <a:r>
              <a:rPr lang="en-US" altLang="en-US" sz="2400" dirty="0" smtClean="0"/>
              <a:t>Requires alignment to standards</a:t>
            </a:r>
          </a:p>
          <a:p>
            <a:pPr marL="0" indent="0">
              <a:buNone/>
            </a:pPr>
            <a:endParaRPr lang="en-US" sz="2400" dirty="0"/>
          </a:p>
        </p:txBody>
      </p:sp>
      <p:pic>
        <p:nvPicPr>
          <p:cNvPr id="4" name="Picture 3"/>
          <p:cNvPicPr/>
          <p:nvPr/>
        </p:nvPicPr>
        <p:blipFill>
          <a:blip r:embed="rId2"/>
          <a:stretch>
            <a:fillRect/>
          </a:stretch>
        </p:blipFill>
        <p:spPr bwMode="auto">
          <a:xfrm>
            <a:off x="1066800" y="2971800"/>
            <a:ext cx="6039971" cy="1407590"/>
          </a:xfrm>
          <a:prstGeom prst="rect">
            <a:avLst/>
          </a:prstGeom>
          <a:noFill/>
          <a:ln>
            <a:solidFill>
              <a:schemeClr val="bg1">
                <a:lumMod val="65000"/>
              </a:schemeClr>
            </a:solidFill>
          </a:ln>
        </p:spPr>
      </p:pic>
    </p:spTree>
    <p:extLst>
      <p:ext uri="{BB962C8B-B14F-4D97-AF65-F5344CB8AC3E}">
        <p14:creationId xmlns:p14="http://schemas.microsoft.com/office/powerpoint/2010/main" val="362074739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pPr algn="ctr"/>
            <a:r>
              <a:rPr lang="en-US" sz="3200" b="1" dirty="0"/>
              <a:t>Importing Activities</a:t>
            </a:r>
            <a:endParaRPr lang="en-US" sz="3200" dirty="0"/>
          </a:p>
        </p:txBody>
      </p:sp>
      <p:sp>
        <p:nvSpPr>
          <p:cNvPr id="3" name="Content Placeholder 2"/>
          <p:cNvSpPr>
            <a:spLocks noGrp="1"/>
          </p:cNvSpPr>
          <p:nvPr>
            <p:ph idx="1"/>
          </p:nvPr>
        </p:nvSpPr>
        <p:spPr>
          <a:xfrm>
            <a:off x="459377" y="1219200"/>
            <a:ext cx="8229600" cy="3809999"/>
          </a:xfrm>
        </p:spPr>
        <p:txBody>
          <a:bodyPr>
            <a:normAutofit/>
          </a:bodyPr>
          <a:lstStyle/>
          <a:p>
            <a:pPr lvl="0"/>
            <a:r>
              <a:rPr lang="en-US" sz="2400" dirty="0"/>
              <a:t>To upload activities, click [</a:t>
            </a:r>
            <a:r>
              <a:rPr lang="en-US" sz="2400" b="1" dirty="0"/>
              <a:t>Select File to Upload</a:t>
            </a:r>
            <a:r>
              <a:rPr lang="en-US" sz="2400" dirty="0"/>
              <a:t>] on the </a:t>
            </a:r>
            <a:r>
              <a:rPr lang="en-US" sz="2400" b="1" i="1" dirty="0"/>
              <a:t>Import Activities</a:t>
            </a:r>
            <a:r>
              <a:rPr lang="en-US" sz="2400" dirty="0"/>
              <a:t> screen. Your computer’s Browse File window opens</a:t>
            </a:r>
            <a:r>
              <a:rPr lang="en-US" sz="2400" dirty="0" smtClean="0"/>
              <a:t>.</a:t>
            </a:r>
            <a:endParaRPr lang="en-US" sz="2400"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bwMode="auto">
          <a:xfrm>
            <a:off x="1371600" y="2514599"/>
            <a:ext cx="4639235" cy="2666999"/>
          </a:xfrm>
          <a:prstGeom prst="rect">
            <a:avLst/>
          </a:prstGeom>
          <a:noFill/>
          <a:ln>
            <a:solidFill>
              <a:schemeClr val="bg1">
                <a:lumMod val="65000"/>
              </a:schemeClr>
            </a:solidFill>
          </a:ln>
        </p:spPr>
      </p:pic>
    </p:spTree>
    <p:extLst>
      <p:ext uri="{BB962C8B-B14F-4D97-AF65-F5344CB8AC3E}">
        <p14:creationId xmlns:p14="http://schemas.microsoft.com/office/powerpoint/2010/main" val="404025460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5"/>
            <a:ext cx="7886700" cy="647280"/>
          </a:xfrm>
        </p:spPr>
        <p:txBody>
          <a:bodyPr>
            <a:normAutofit/>
          </a:bodyPr>
          <a:lstStyle/>
          <a:p>
            <a:pPr algn="ctr"/>
            <a:r>
              <a:rPr lang="en-US" sz="2700" b="1" dirty="0"/>
              <a:t>Importing Activities</a:t>
            </a:r>
          </a:p>
        </p:txBody>
      </p:sp>
      <p:sp>
        <p:nvSpPr>
          <p:cNvPr id="3" name="Content Placeholder 2"/>
          <p:cNvSpPr>
            <a:spLocks noGrp="1"/>
          </p:cNvSpPr>
          <p:nvPr>
            <p:ph idx="1"/>
          </p:nvPr>
        </p:nvSpPr>
        <p:spPr>
          <a:xfrm>
            <a:off x="628650" y="1981200"/>
            <a:ext cx="7886700" cy="3263504"/>
          </a:xfrm>
        </p:spPr>
        <p:txBody>
          <a:bodyPr>
            <a:normAutofit fontScale="77500" lnSpcReduction="20000"/>
          </a:bodyPr>
          <a:lstStyle/>
          <a:p>
            <a:r>
              <a:rPr lang="en-US" dirty="0"/>
              <a:t>Select the appropriate QTI file from your computer. </a:t>
            </a:r>
            <a:endParaRPr lang="en-US" dirty="0" smtClean="0"/>
          </a:p>
          <a:p>
            <a:r>
              <a:rPr lang="en-US" dirty="0" smtClean="0"/>
              <a:t>The </a:t>
            </a:r>
            <a:r>
              <a:rPr lang="en-US" dirty="0"/>
              <a:t>activities from the selected file display in the panel on the </a:t>
            </a:r>
            <a:r>
              <a:rPr lang="en-US" b="1" i="1" dirty="0"/>
              <a:t>Import Activities</a:t>
            </a:r>
            <a:r>
              <a:rPr lang="en-US" dirty="0"/>
              <a:t> screen. </a:t>
            </a:r>
            <a:endParaRPr lang="en-US" dirty="0" smtClean="0"/>
          </a:p>
          <a:p>
            <a:r>
              <a:rPr lang="en-US" dirty="0" smtClean="0"/>
              <a:t>Activities </a:t>
            </a:r>
            <a:r>
              <a:rPr lang="en-US" dirty="0"/>
              <a:t>in this panel are organized into resources based on the assessments to which they originally belonged. </a:t>
            </a:r>
            <a:endParaRPr lang="en-US" dirty="0" smtClean="0"/>
          </a:p>
          <a:p>
            <a:r>
              <a:rPr lang="en-US" dirty="0" smtClean="0"/>
              <a:t>If </a:t>
            </a:r>
            <a:r>
              <a:rPr lang="en-US" dirty="0"/>
              <a:t>the activities did not belong to an assessment, they are grouped into a single resource with the name of the uploaded file.</a:t>
            </a:r>
          </a:p>
          <a:p>
            <a:endParaRPr lang="en-US" dirty="0"/>
          </a:p>
        </p:txBody>
      </p:sp>
    </p:spTree>
    <p:extLst>
      <p:ext uri="{BB962C8B-B14F-4D97-AF65-F5344CB8AC3E}">
        <p14:creationId xmlns:p14="http://schemas.microsoft.com/office/powerpoint/2010/main" val="44270278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pPr algn="ctr"/>
            <a:r>
              <a:rPr lang="en-US" sz="3200" b="1" dirty="0"/>
              <a:t>Importing Activities</a:t>
            </a:r>
          </a:p>
        </p:txBody>
      </p:sp>
      <p:sp>
        <p:nvSpPr>
          <p:cNvPr id="3" name="Content Placeholder 2"/>
          <p:cNvSpPr>
            <a:spLocks noGrp="1"/>
          </p:cNvSpPr>
          <p:nvPr>
            <p:ph idx="1"/>
          </p:nvPr>
        </p:nvSpPr>
        <p:spPr>
          <a:xfrm>
            <a:off x="457200" y="1066801"/>
            <a:ext cx="8229600" cy="4343400"/>
          </a:xfrm>
        </p:spPr>
        <p:txBody>
          <a:bodyPr>
            <a:normAutofit/>
          </a:bodyPr>
          <a:lstStyle/>
          <a:p>
            <a:pPr lvl="0"/>
            <a:r>
              <a:rPr lang="en-US" sz="2000" dirty="0"/>
              <a:t>Select the uploaded activities that you wish to import.</a:t>
            </a:r>
          </a:p>
          <a:p>
            <a:pPr lvl="1"/>
            <a:r>
              <a:rPr lang="en-US" sz="2000" dirty="0"/>
              <a:t>To select all the uploaded activities, mark the </a:t>
            </a:r>
            <a:r>
              <a:rPr lang="en-US" sz="2000" i="1" dirty="0"/>
              <a:t>Check All</a:t>
            </a:r>
            <a:r>
              <a:rPr lang="en-US" sz="2000" dirty="0"/>
              <a:t> checkbox.</a:t>
            </a:r>
          </a:p>
          <a:p>
            <a:pPr lvl="1"/>
            <a:r>
              <a:rPr lang="en-US" sz="2000" dirty="0"/>
              <a:t>To select all the activities in a single resource, mark the checkbox next to that resource name.</a:t>
            </a:r>
          </a:p>
          <a:p>
            <a:pPr lvl="1"/>
            <a:r>
              <a:rPr lang="en-US" sz="2000" dirty="0"/>
              <a:t>To select activities individually, mark the checkbox next to each activity.</a:t>
            </a:r>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094255" y="3572645"/>
            <a:ext cx="4457700" cy="1393031"/>
          </a:xfrm>
          <a:prstGeom prst="rect">
            <a:avLst/>
          </a:prstGeom>
          <a:ln>
            <a:solidFill>
              <a:schemeClr val="bg1">
                <a:lumMod val="65000"/>
              </a:schemeClr>
            </a:solidFill>
          </a:ln>
        </p:spPr>
      </p:pic>
      <p:sp>
        <p:nvSpPr>
          <p:cNvPr id="5" name="Left Arrow 4"/>
          <p:cNvSpPr/>
          <p:nvPr/>
        </p:nvSpPr>
        <p:spPr>
          <a:xfrm>
            <a:off x="5557736" y="4739912"/>
            <a:ext cx="636315" cy="225764"/>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p:cNvSpPr txBox="1"/>
          <p:nvPr/>
        </p:nvSpPr>
        <p:spPr>
          <a:xfrm>
            <a:off x="5582211" y="3983235"/>
            <a:ext cx="1213597" cy="715581"/>
          </a:xfrm>
          <a:prstGeom prst="rect">
            <a:avLst/>
          </a:prstGeom>
          <a:noFill/>
        </p:spPr>
        <p:txBody>
          <a:bodyPr wrap="square" rtlCol="0">
            <a:spAutoFit/>
          </a:bodyPr>
          <a:lstStyle/>
          <a:p>
            <a:r>
              <a:rPr lang="en-US" sz="1350" dirty="0"/>
              <a:t>Any item in red will not import.</a:t>
            </a:r>
          </a:p>
        </p:txBody>
      </p:sp>
    </p:spTree>
    <p:extLst>
      <p:ext uri="{BB962C8B-B14F-4D97-AF65-F5344CB8AC3E}">
        <p14:creationId xmlns:p14="http://schemas.microsoft.com/office/powerpoint/2010/main" val="303740715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9573"/>
          </a:xfrm>
        </p:spPr>
        <p:txBody>
          <a:bodyPr>
            <a:normAutofit/>
          </a:bodyPr>
          <a:lstStyle/>
          <a:p>
            <a:pPr algn="ctr"/>
            <a:r>
              <a:rPr lang="en-US" sz="3200" b="1" dirty="0"/>
              <a:t>Importing Activities</a:t>
            </a:r>
            <a:endParaRPr lang="en-US" sz="3200" dirty="0"/>
          </a:p>
        </p:txBody>
      </p:sp>
      <p:pic>
        <p:nvPicPr>
          <p:cNvPr id="4" name="Content Placeholder 3"/>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1905000" y="2168893"/>
            <a:ext cx="4323716" cy="1965326"/>
          </a:xfrm>
          <a:prstGeom prst="rect">
            <a:avLst/>
          </a:prstGeom>
          <a:ln>
            <a:solidFill>
              <a:schemeClr val="bg1">
                <a:lumMod val="65000"/>
              </a:schemeClr>
            </a:solidFill>
          </a:ln>
        </p:spPr>
      </p:pic>
      <p:sp>
        <p:nvSpPr>
          <p:cNvPr id="5" name="Left Arrow 4"/>
          <p:cNvSpPr/>
          <p:nvPr/>
        </p:nvSpPr>
        <p:spPr>
          <a:xfrm>
            <a:off x="6037731" y="2881032"/>
            <a:ext cx="571499" cy="304172"/>
          </a:xfrm>
          <a:prstGeom prst="leftArrow">
            <a:avLst/>
          </a:prstGeom>
          <a:solidFill>
            <a:srgbClr val="F9733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TextBox 2"/>
          <p:cNvSpPr txBox="1"/>
          <p:nvPr/>
        </p:nvSpPr>
        <p:spPr>
          <a:xfrm>
            <a:off x="6666138" y="2689891"/>
            <a:ext cx="1523122" cy="923330"/>
          </a:xfrm>
          <a:prstGeom prst="rect">
            <a:avLst/>
          </a:prstGeom>
          <a:noFill/>
        </p:spPr>
        <p:txBody>
          <a:bodyPr wrap="square" rtlCol="0">
            <a:spAutoFit/>
          </a:bodyPr>
          <a:lstStyle/>
          <a:p>
            <a:r>
              <a:rPr lang="en-US" sz="1350" dirty="0"/>
              <a:t>Alignment required in order to add to resource</a:t>
            </a:r>
          </a:p>
        </p:txBody>
      </p:sp>
    </p:spTree>
    <p:extLst>
      <p:ext uri="{BB962C8B-B14F-4D97-AF65-F5344CB8AC3E}">
        <p14:creationId xmlns:p14="http://schemas.microsoft.com/office/powerpoint/2010/main" val="39264386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715" y="516367"/>
            <a:ext cx="7886700" cy="445574"/>
          </a:xfrm>
        </p:spPr>
        <p:txBody>
          <a:bodyPr>
            <a:noAutofit/>
          </a:bodyPr>
          <a:lstStyle/>
          <a:p>
            <a:pPr algn="ctr"/>
            <a:r>
              <a:rPr lang="en-US" sz="3200" b="1" dirty="0"/>
              <a:t>Importing Activities</a:t>
            </a:r>
          </a:p>
        </p:txBody>
      </p:sp>
      <p:sp>
        <p:nvSpPr>
          <p:cNvPr id="3" name="Content Placeholder 2"/>
          <p:cNvSpPr>
            <a:spLocks noGrp="1"/>
          </p:cNvSpPr>
          <p:nvPr>
            <p:ph idx="1"/>
          </p:nvPr>
        </p:nvSpPr>
        <p:spPr>
          <a:xfrm>
            <a:off x="454832" y="1168056"/>
            <a:ext cx="7886700" cy="3263504"/>
          </a:xfrm>
        </p:spPr>
        <p:txBody>
          <a:bodyPr>
            <a:normAutofit/>
          </a:bodyPr>
          <a:lstStyle/>
          <a:p>
            <a:r>
              <a:rPr lang="en-US" sz="2400" dirty="0" smtClean="0"/>
              <a:t>By default, activities are imported in My Activities (your own library)</a:t>
            </a:r>
          </a:p>
          <a:p>
            <a:r>
              <a:rPr lang="en-US" sz="2400" dirty="0" smtClean="0"/>
              <a:t>With editing rights, you can select a group from </a:t>
            </a:r>
            <a:r>
              <a:rPr lang="en-US" sz="2400" i="1" dirty="0" smtClean="0"/>
              <a:t>Import to Group</a:t>
            </a:r>
            <a:r>
              <a:rPr lang="en-US" sz="2400" dirty="0" smtClean="0"/>
              <a:t> to share activities in group’s shared table</a:t>
            </a:r>
            <a:endParaRPr lang="en-US" sz="2400" dirty="0"/>
          </a:p>
        </p:txBody>
      </p:sp>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889312" y="2901204"/>
            <a:ext cx="4188759" cy="1781735"/>
          </a:xfrm>
          <a:prstGeom prst="rect">
            <a:avLst/>
          </a:prstGeom>
          <a:ln>
            <a:solidFill>
              <a:schemeClr val="bg1">
                <a:lumMod val="65000"/>
              </a:schemeClr>
            </a:solidFill>
          </a:ln>
        </p:spPr>
      </p:pic>
      <p:sp>
        <p:nvSpPr>
          <p:cNvPr id="5" name="Right Arrow 4"/>
          <p:cNvSpPr/>
          <p:nvPr/>
        </p:nvSpPr>
        <p:spPr>
          <a:xfrm>
            <a:off x="1277470" y="3889562"/>
            <a:ext cx="544607" cy="27566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extBox 5"/>
          <p:cNvSpPr txBox="1"/>
          <p:nvPr/>
        </p:nvSpPr>
        <p:spPr>
          <a:xfrm>
            <a:off x="450478" y="3681145"/>
            <a:ext cx="1278411" cy="715581"/>
          </a:xfrm>
          <a:prstGeom prst="rect">
            <a:avLst/>
          </a:prstGeom>
          <a:noFill/>
        </p:spPr>
        <p:txBody>
          <a:bodyPr wrap="square" rtlCol="0">
            <a:spAutoFit/>
          </a:bodyPr>
          <a:lstStyle/>
          <a:p>
            <a:r>
              <a:rPr lang="en-US" sz="1350" dirty="0"/>
              <a:t>Drop-down menu for Import</a:t>
            </a:r>
          </a:p>
        </p:txBody>
      </p:sp>
    </p:spTree>
    <p:extLst>
      <p:ext uri="{BB962C8B-B14F-4D97-AF65-F5344CB8AC3E}">
        <p14:creationId xmlns:p14="http://schemas.microsoft.com/office/powerpoint/2010/main" val="98686946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7886700" cy="465745"/>
          </a:xfrm>
        </p:spPr>
        <p:txBody>
          <a:bodyPr>
            <a:normAutofit fontScale="90000"/>
          </a:bodyPr>
          <a:lstStyle/>
          <a:p>
            <a:pPr algn="ctr"/>
            <a:r>
              <a:rPr lang="en-US" sz="2700" b="1" dirty="0"/>
              <a:t>Group Membership</a:t>
            </a:r>
          </a:p>
        </p:txBody>
      </p:sp>
      <p:sp>
        <p:nvSpPr>
          <p:cNvPr id="3" name="Content Placeholder 2"/>
          <p:cNvSpPr>
            <a:spLocks noGrp="1"/>
          </p:cNvSpPr>
          <p:nvPr>
            <p:ph idx="1"/>
          </p:nvPr>
        </p:nvSpPr>
        <p:spPr>
          <a:xfrm>
            <a:off x="685800" y="1160254"/>
            <a:ext cx="7886700" cy="3263504"/>
          </a:xfrm>
        </p:spPr>
        <p:txBody>
          <a:bodyPr>
            <a:noAutofit/>
          </a:bodyPr>
          <a:lstStyle/>
          <a:p>
            <a:pPr marL="0" indent="0">
              <a:buNone/>
            </a:pPr>
            <a:r>
              <a:rPr lang="en-US" altLang="en-US" sz="1800" dirty="0"/>
              <a:t>The </a:t>
            </a:r>
            <a:r>
              <a:rPr lang="en-US" altLang="en-US" sz="1800" i="1" dirty="0"/>
              <a:t>Group Membership </a:t>
            </a:r>
            <a:r>
              <a:rPr lang="en-US" altLang="en-US" sz="1800" dirty="0"/>
              <a:t>s</a:t>
            </a:r>
            <a:r>
              <a:rPr lang="en-US" altLang="en-US" sz="1800" i="1" dirty="0"/>
              <a:t>creen allows you to create and join groups with other educators. </a:t>
            </a:r>
          </a:p>
          <a:p>
            <a:endParaRPr lang="en-US" altLang="en-US" sz="1800" dirty="0"/>
          </a:p>
          <a:p>
            <a:pPr marL="0" indent="0">
              <a:buNone/>
            </a:pPr>
            <a:r>
              <a:rPr lang="en-US" altLang="en-US" sz="1800" dirty="0"/>
              <a:t>There are three roles available to members in an educator group:</a:t>
            </a:r>
          </a:p>
          <a:p>
            <a:pPr lvl="1"/>
            <a:r>
              <a:rPr lang="en-US" altLang="en-US" sz="1800" b="1" dirty="0"/>
              <a:t>Manager</a:t>
            </a:r>
            <a:r>
              <a:rPr lang="en-US" altLang="en-US" sz="1800" dirty="0"/>
              <a:t>: Managers can view and publish group resources and activities, as well as manage membership. You automatically become manager of groups you create, but a single group may have multiple managers. </a:t>
            </a:r>
          </a:p>
          <a:p>
            <a:pPr lvl="1"/>
            <a:r>
              <a:rPr lang="en-US" altLang="en-US" sz="1800" b="1" dirty="0"/>
              <a:t>Contributor</a:t>
            </a:r>
            <a:r>
              <a:rPr lang="en-US" altLang="en-US" sz="1800" dirty="0"/>
              <a:t>: Contributors can view and create group resources and activities. Contributors cannot manage group membership or change group members’ roles. </a:t>
            </a:r>
          </a:p>
          <a:p>
            <a:pPr lvl="1"/>
            <a:r>
              <a:rPr lang="en-US" altLang="en-US" sz="1800" b="1" dirty="0"/>
              <a:t>Member</a:t>
            </a:r>
            <a:r>
              <a:rPr lang="en-US" altLang="en-US" sz="1800" dirty="0"/>
              <a:t>: Members can only view and assign the groups’ shared resources. They cannot collaborate on shared activities, but they can save them to their own Activities table on the </a:t>
            </a:r>
            <a:r>
              <a:rPr lang="en-US" altLang="en-US" sz="1800" b="1" i="1" dirty="0"/>
              <a:t>Activity Builder</a:t>
            </a:r>
            <a:r>
              <a:rPr lang="en-US" altLang="en-US" sz="1800" dirty="0"/>
              <a:t> screen. </a:t>
            </a:r>
          </a:p>
          <a:p>
            <a:pPr marL="0" indent="0">
              <a:buNone/>
            </a:pPr>
            <a:r>
              <a:rPr lang="en-US" sz="1800" dirty="0"/>
              <a:t> </a:t>
            </a:r>
          </a:p>
        </p:txBody>
      </p:sp>
    </p:spTree>
    <p:extLst>
      <p:ext uri="{BB962C8B-B14F-4D97-AF65-F5344CB8AC3E}">
        <p14:creationId xmlns:p14="http://schemas.microsoft.com/office/powerpoint/2010/main" val="116186984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Membership</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You can create a new educator group and invite other educators to join it. You can invite educators directly by </a:t>
            </a:r>
            <a:r>
              <a:rPr lang="en-US" sz="2000" dirty="0" smtClean="0"/>
              <a:t>entering </a:t>
            </a:r>
            <a:r>
              <a:rPr lang="en-US" sz="2000" dirty="0"/>
              <a:t>their email addresses, or you can enable open admission, allowing educators to join the group at </a:t>
            </a:r>
            <a:r>
              <a:rPr lang="en-US" sz="2000" dirty="0" smtClean="0"/>
              <a:t>their </a:t>
            </a:r>
            <a:r>
              <a:rPr lang="en-US" sz="2000" dirty="0"/>
              <a:t>own leisure. </a:t>
            </a:r>
          </a:p>
        </p:txBody>
      </p:sp>
      <p:sp>
        <p:nvSpPr>
          <p:cNvPr id="5" name="Slide Number Placeholder 4"/>
          <p:cNvSpPr>
            <a:spLocks noGrp="1"/>
          </p:cNvSpPr>
          <p:nvPr>
            <p:ph type="sldNum" sz="quarter" idx="12"/>
          </p:nvPr>
        </p:nvSpPr>
        <p:spPr/>
        <p:txBody>
          <a:bodyPr/>
          <a:lstStyle/>
          <a:p>
            <a:fld id="{9E7B5856-8516-429A-ACF8-CF22A3F17824}" type="slidenum">
              <a:rPr lang="en-US" smtClean="0"/>
              <a:pPr/>
              <a:t>77</a:t>
            </a:fld>
            <a:endParaRPr lang="en-US" dirty="0"/>
          </a:p>
        </p:txBody>
      </p:sp>
      <p:pic>
        <p:nvPicPr>
          <p:cNvPr id="6" name="Picture 5"/>
          <p:cNvPicPr>
            <a:picLocks noChangeAspect="1"/>
          </p:cNvPicPr>
          <p:nvPr/>
        </p:nvPicPr>
        <p:blipFill>
          <a:blip r:embed="rId2"/>
          <a:stretch>
            <a:fillRect/>
          </a:stretch>
        </p:blipFill>
        <p:spPr>
          <a:xfrm>
            <a:off x="914400" y="3048000"/>
            <a:ext cx="6915152" cy="1600200"/>
          </a:xfrm>
          <a:prstGeom prst="rect">
            <a:avLst/>
          </a:prstGeom>
        </p:spPr>
      </p:pic>
    </p:spTree>
    <p:extLst>
      <p:ext uri="{BB962C8B-B14F-4D97-AF65-F5344CB8AC3E}">
        <p14:creationId xmlns:p14="http://schemas.microsoft.com/office/powerpoint/2010/main" val="212177096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274638"/>
            <a:ext cx="8229600" cy="792162"/>
          </a:xfrm>
        </p:spPr>
        <p:txBody>
          <a:bodyPr>
            <a:normAutofit/>
          </a:bodyPr>
          <a:lstStyle/>
          <a:p>
            <a:r>
              <a:rPr lang="en-US" sz="3200" dirty="0" smtClean="0"/>
              <a:t>Group Membership</a:t>
            </a:r>
            <a:endParaRPr lang="en-US" sz="3200" dirty="0"/>
          </a:p>
        </p:txBody>
      </p:sp>
      <p:sp>
        <p:nvSpPr>
          <p:cNvPr id="3" name="Content Placeholder 2"/>
          <p:cNvSpPr>
            <a:spLocks noGrp="1"/>
          </p:cNvSpPr>
          <p:nvPr>
            <p:ph idx="1"/>
          </p:nvPr>
        </p:nvSpPr>
        <p:spPr>
          <a:xfrm>
            <a:off x="457200" y="1066800"/>
            <a:ext cx="8229600" cy="3809999"/>
          </a:xfrm>
        </p:spPr>
        <p:txBody>
          <a:bodyPr>
            <a:normAutofit/>
          </a:bodyPr>
          <a:lstStyle/>
          <a:p>
            <a:r>
              <a:rPr lang="en-US" sz="2400" dirty="0" smtClean="0"/>
              <a:t>In </a:t>
            </a:r>
            <a:r>
              <a:rPr lang="en-US" sz="2400" dirty="0"/>
              <a:t>the Group Name field, enter a unique </a:t>
            </a:r>
            <a:r>
              <a:rPr lang="en-US" sz="2400" dirty="0" smtClean="0"/>
              <a:t>name </a:t>
            </a:r>
            <a:r>
              <a:rPr lang="en-US" sz="2400" dirty="0"/>
              <a:t>for the group.</a:t>
            </a:r>
          </a:p>
          <a:p>
            <a:r>
              <a:rPr lang="en-US" sz="2400" dirty="0" smtClean="0"/>
              <a:t>In </a:t>
            </a:r>
            <a:r>
              <a:rPr lang="en-US" sz="2400" dirty="0"/>
              <a:t>the Description field, enter a brief </a:t>
            </a:r>
            <a:r>
              <a:rPr lang="en-US" sz="2400" dirty="0" smtClean="0"/>
              <a:t>description </a:t>
            </a:r>
            <a:r>
              <a:rPr lang="en-US" sz="2400" dirty="0"/>
              <a:t>of the group.</a:t>
            </a:r>
          </a:p>
          <a:p>
            <a:r>
              <a:rPr lang="en-US" sz="2400" dirty="0" smtClean="0"/>
              <a:t>Click </a:t>
            </a:r>
            <a:r>
              <a:rPr lang="en-US" sz="2400" dirty="0"/>
              <a:t>[Save] in the bottom right corner of </a:t>
            </a:r>
            <a:r>
              <a:rPr lang="en-US" sz="2400" dirty="0" smtClean="0"/>
              <a:t>the </a:t>
            </a:r>
            <a:r>
              <a:rPr lang="en-US" sz="2400" dirty="0"/>
              <a:t>screen. You can now manage group </a:t>
            </a:r>
            <a:r>
              <a:rPr lang="en-US" sz="2400" dirty="0" smtClean="0"/>
              <a:t>membership</a:t>
            </a:r>
            <a:r>
              <a:rPr lang="en-US" sz="2400" dirty="0"/>
              <a:t>.</a:t>
            </a:r>
          </a:p>
        </p:txBody>
      </p:sp>
      <p:sp>
        <p:nvSpPr>
          <p:cNvPr id="5" name="Slide Number Placeholder 4"/>
          <p:cNvSpPr>
            <a:spLocks noGrp="1"/>
          </p:cNvSpPr>
          <p:nvPr>
            <p:ph type="sldNum" sz="quarter" idx="12"/>
          </p:nvPr>
        </p:nvSpPr>
        <p:spPr/>
        <p:txBody>
          <a:bodyPr/>
          <a:lstStyle/>
          <a:p>
            <a:fld id="{9E7B5856-8516-429A-ACF8-CF22A3F17824}" type="slidenum">
              <a:rPr lang="en-US" smtClean="0"/>
              <a:pPr/>
              <a:t>78</a:t>
            </a:fld>
            <a:endParaRPr lang="en-US" dirty="0"/>
          </a:p>
        </p:txBody>
      </p:sp>
      <p:pic>
        <p:nvPicPr>
          <p:cNvPr id="9" name="Picture 8"/>
          <p:cNvPicPr>
            <a:picLocks noChangeAspect="1"/>
          </p:cNvPicPr>
          <p:nvPr/>
        </p:nvPicPr>
        <p:blipFill>
          <a:blip r:embed="rId2"/>
          <a:stretch>
            <a:fillRect/>
          </a:stretch>
        </p:blipFill>
        <p:spPr>
          <a:xfrm>
            <a:off x="2057400" y="3505200"/>
            <a:ext cx="4743214" cy="1676894"/>
          </a:xfrm>
          <a:prstGeom prst="rect">
            <a:avLst/>
          </a:prstGeom>
        </p:spPr>
      </p:pic>
    </p:spTree>
    <p:extLst>
      <p:ext uri="{BB962C8B-B14F-4D97-AF65-F5344CB8AC3E}">
        <p14:creationId xmlns:p14="http://schemas.microsoft.com/office/powerpoint/2010/main" val="279640318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3200" dirty="0" smtClean="0"/>
              <a:t>Group Membership: Using the Passcode</a:t>
            </a:r>
            <a:endParaRPr lang="en-US" sz="3200" dirty="0"/>
          </a:p>
        </p:txBody>
      </p:sp>
      <p:sp>
        <p:nvSpPr>
          <p:cNvPr id="3" name="Content Placeholder 2"/>
          <p:cNvSpPr>
            <a:spLocks noGrp="1"/>
          </p:cNvSpPr>
          <p:nvPr>
            <p:ph idx="1"/>
          </p:nvPr>
        </p:nvSpPr>
        <p:spPr>
          <a:xfrm>
            <a:off x="422366" y="1066800"/>
            <a:ext cx="8229600" cy="3809999"/>
          </a:xfrm>
        </p:spPr>
        <p:txBody>
          <a:bodyPr>
            <a:normAutofit/>
          </a:bodyPr>
          <a:lstStyle/>
          <a:p>
            <a:r>
              <a:rPr lang="en-US" sz="2400" dirty="0"/>
              <a:t>If you wish to enable open admission, mark the Enable Open Admission (Share Group Passcode) checkbox. </a:t>
            </a:r>
          </a:p>
          <a:p>
            <a:r>
              <a:rPr lang="en-US" sz="2400" dirty="0"/>
              <a:t>When you enable open admission, any educator can join the group by entering the appropriate group </a:t>
            </a:r>
            <a:r>
              <a:rPr lang="en-US" sz="2400" dirty="0" smtClean="0"/>
              <a:t>details</a:t>
            </a:r>
            <a:r>
              <a:rPr lang="en-US" sz="2400" dirty="0"/>
              <a:t>. </a:t>
            </a:r>
          </a:p>
        </p:txBody>
      </p:sp>
      <p:sp>
        <p:nvSpPr>
          <p:cNvPr id="5" name="Slide Number Placeholder 4"/>
          <p:cNvSpPr>
            <a:spLocks noGrp="1"/>
          </p:cNvSpPr>
          <p:nvPr>
            <p:ph type="sldNum" sz="quarter" idx="12"/>
          </p:nvPr>
        </p:nvSpPr>
        <p:spPr/>
        <p:txBody>
          <a:bodyPr/>
          <a:lstStyle/>
          <a:p>
            <a:fld id="{9E7B5856-8516-429A-ACF8-CF22A3F17824}" type="slidenum">
              <a:rPr lang="en-US" smtClean="0"/>
              <a:pPr/>
              <a:t>79</a:t>
            </a:fld>
            <a:endParaRPr lang="en-US" dirty="0"/>
          </a:p>
        </p:txBody>
      </p:sp>
      <p:pic>
        <p:nvPicPr>
          <p:cNvPr id="6" name="Picture 5"/>
          <p:cNvPicPr>
            <a:picLocks noChangeAspect="1"/>
          </p:cNvPicPr>
          <p:nvPr/>
        </p:nvPicPr>
        <p:blipFill>
          <a:blip r:embed="rId2"/>
          <a:stretch>
            <a:fillRect/>
          </a:stretch>
        </p:blipFill>
        <p:spPr>
          <a:xfrm>
            <a:off x="1213356" y="2819400"/>
            <a:ext cx="6647619" cy="1914286"/>
          </a:xfrm>
          <a:prstGeom prst="rect">
            <a:avLst/>
          </a:prstGeom>
        </p:spPr>
      </p:pic>
    </p:spTree>
    <p:extLst>
      <p:ext uri="{BB962C8B-B14F-4D97-AF65-F5344CB8AC3E}">
        <p14:creationId xmlns:p14="http://schemas.microsoft.com/office/powerpoint/2010/main" val="28850385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4"/>
            <a:ext cx="7886700" cy="450056"/>
          </a:xfrm>
        </p:spPr>
        <p:txBody>
          <a:bodyPr>
            <a:noAutofit/>
          </a:bodyPr>
          <a:lstStyle/>
          <a:p>
            <a:pPr algn="ctr"/>
            <a:r>
              <a:rPr lang="en-US" sz="3600" b="1" dirty="0"/>
              <a:t>SAGE Formative Features</a:t>
            </a:r>
          </a:p>
        </p:txBody>
      </p:sp>
      <p:sp>
        <p:nvSpPr>
          <p:cNvPr id="3" name="Content Placeholder 2"/>
          <p:cNvSpPr>
            <a:spLocks noGrp="1"/>
          </p:cNvSpPr>
          <p:nvPr>
            <p:ph idx="1"/>
          </p:nvPr>
        </p:nvSpPr>
        <p:spPr>
          <a:xfrm>
            <a:off x="628650" y="1792129"/>
            <a:ext cx="7886700" cy="3469481"/>
          </a:xfrm>
        </p:spPr>
        <p:txBody>
          <a:bodyPr>
            <a:normAutofit fontScale="62500" lnSpcReduction="20000"/>
          </a:bodyPr>
          <a:lstStyle/>
          <a:p>
            <a:r>
              <a:rPr lang="en-US" sz="2850" dirty="0"/>
              <a:t>Designed for grades K-12 ELA, math, and science </a:t>
            </a:r>
            <a:r>
              <a:rPr lang="en-US" sz="2850" dirty="0" smtClean="0"/>
              <a:t>teachers</a:t>
            </a:r>
          </a:p>
          <a:p>
            <a:pPr marL="0" indent="0">
              <a:buNone/>
            </a:pPr>
            <a:endParaRPr lang="en-US" sz="2850" dirty="0"/>
          </a:p>
          <a:p>
            <a:r>
              <a:rPr lang="en-US" sz="2850" dirty="0" smtClean="0">
                <a:solidFill>
                  <a:schemeClr val="dk1"/>
                </a:solidFill>
              </a:rPr>
              <a:t>Provides </a:t>
            </a:r>
            <a:r>
              <a:rPr lang="en-US" sz="2850" dirty="0">
                <a:solidFill>
                  <a:schemeClr val="dk1"/>
                </a:solidFill>
              </a:rPr>
              <a:t>educators access to a bank of items similar in look and feel to SAGE Summative assessments </a:t>
            </a:r>
            <a:r>
              <a:rPr lang="en-US" sz="2850" dirty="0"/>
              <a:t>that are linked to the Utah State </a:t>
            </a:r>
            <a:r>
              <a:rPr lang="en-US" sz="2850" dirty="0" smtClean="0"/>
              <a:t>Standards</a:t>
            </a:r>
          </a:p>
          <a:p>
            <a:endParaRPr lang="en-US" sz="2850" dirty="0" smtClean="0"/>
          </a:p>
          <a:p>
            <a:r>
              <a:rPr lang="en-US" sz="2850" dirty="0" smtClean="0">
                <a:solidFill>
                  <a:schemeClr val="dk1"/>
                </a:solidFill>
              </a:rPr>
              <a:t>Allows </a:t>
            </a:r>
            <a:r>
              <a:rPr lang="en-US" sz="2850" dirty="0">
                <a:solidFill>
                  <a:schemeClr val="dk1"/>
                </a:solidFill>
              </a:rPr>
              <a:t>educators, administrators, and LEAs to create targeted formative assessments that measure student understanding of specific standards in ELA, math, and/or </a:t>
            </a:r>
            <a:r>
              <a:rPr lang="en-US" sz="2850" dirty="0" smtClean="0">
                <a:solidFill>
                  <a:schemeClr val="dk1"/>
                </a:solidFill>
              </a:rPr>
              <a:t>science</a:t>
            </a:r>
          </a:p>
          <a:p>
            <a:pPr marL="0" indent="0">
              <a:buNone/>
            </a:pPr>
            <a:endParaRPr lang="en-US" sz="2850" dirty="0">
              <a:solidFill>
                <a:schemeClr val="dk1"/>
              </a:solidFill>
            </a:endParaRPr>
          </a:p>
          <a:p>
            <a:r>
              <a:rPr lang="en-US" sz="2850" dirty="0" smtClean="0"/>
              <a:t>Allows </a:t>
            </a:r>
            <a:r>
              <a:rPr lang="en-US" sz="2850" dirty="0"/>
              <a:t>educators to create resources that can be shared with other educators including multiple-choice, multi-select, table match, and hand-scored text response activities</a:t>
            </a:r>
          </a:p>
          <a:p>
            <a:pPr>
              <a:spcBef>
                <a:spcPts val="0"/>
              </a:spcBef>
              <a:spcAft>
                <a:spcPts val="1125"/>
              </a:spcAft>
            </a:pPr>
            <a:endParaRPr lang="en-US" dirty="0"/>
          </a:p>
        </p:txBody>
      </p:sp>
    </p:spTree>
    <p:extLst>
      <p:ext uri="{BB962C8B-B14F-4D97-AF65-F5344CB8AC3E}">
        <p14:creationId xmlns:p14="http://schemas.microsoft.com/office/powerpoint/2010/main" val="203013433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Group Membership: Using the Passcode</a:t>
            </a:r>
          </a:p>
        </p:txBody>
      </p:sp>
      <p:sp>
        <p:nvSpPr>
          <p:cNvPr id="3" name="Content Placeholder 2"/>
          <p:cNvSpPr>
            <a:spLocks noGrp="1"/>
          </p:cNvSpPr>
          <p:nvPr>
            <p:ph idx="1"/>
          </p:nvPr>
        </p:nvSpPr>
        <p:spPr/>
        <p:txBody>
          <a:bodyPr>
            <a:normAutofit/>
          </a:bodyPr>
          <a:lstStyle/>
          <a:p>
            <a:pPr>
              <a:buFont typeface="+mj-lt"/>
              <a:buAutoNum type="arabicPeriod"/>
            </a:pPr>
            <a:r>
              <a:rPr lang="en-US" sz="1600" dirty="0"/>
              <a:t>Click [Join Group Using Passcode] above the My Educator Groups table. The Join Group screen opens</a:t>
            </a:r>
            <a:r>
              <a:rPr lang="en-US" sz="1600" dirty="0" smtClean="0"/>
              <a:t>. Note</a:t>
            </a:r>
            <a:r>
              <a:rPr lang="en-US" sz="1600" dirty="0"/>
              <a:t>: If the group manager sent you the Group URL link, you can click the link to access this screen directly.</a:t>
            </a:r>
          </a:p>
          <a:p>
            <a:pPr>
              <a:buFont typeface="+mj-lt"/>
              <a:buAutoNum type="arabicPeriod"/>
            </a:pPr>
            <a:r>
              <a:rPr lang="en-US" sz="1600" dirty="0" smtClean="0"/>
              <a:t>In </a:t>
            </a:r>
            <a:r>
              <a:rPr lang="en-US" sz="1600" dirty="0"/>
              <a:t>the Group Passcode field, enter the Group </a:t>
            </a:r>
            <a:r>
              <a:rPr lang="en-US" sz="1600" dirty="0" smtClean="0"/>
              <a:t>Passcode </a:t>
            </a:r>
            <a:r>
              <a:rPr lang="en-US" sz="1600" dirty="0"/>
              <a:t>or the URL. Note: If you access this </a:t>
            </a:r>
            <a:r>
              <a:rPr lang="en-US" sz="1600" dirty="0" smtClean="0"/>
              <a:t>screen </a:t>
            </a:r>
            <a:r>
              <a:rPr lang="en-US" sz="1600" dirty="0"/>
              <a:t>by clicking the Group URL link, this field </a:t>
            </a:r>
            <a:r>
              <a:rPr lang="en-US" sz="1600" dirty="0" smtClean="0"/>
              <a:t>automatically </a:t>
            </a:r>
            <a:r>
              <a:rPr lang="en-US" sz="1600" dirty="0"/>
              <a:t>populates with the passcode.</a:t>
            </a:r>
          </a:p>
          <a:p>
            <a:pPr marL="0" indent="0">
              <a:buNone/>
            </a:pPr>
            <a:r>
              <a:rPr lang="en-US" sz="1600" dirty="0" smtClean="0"/>
              <a:t>3</a:t>
            </a:r>
            <a:r>
              <a:rPr lang="en-US" sz="1600" dirty="0"/>
              <a:t>. Click [Join]. The group is added to the My </a:t>
            </a:r>
            <a:r>
              <a:rPr lang="en-US" sz="1600" dirty="0" smtClean="0"/>
              <a:t>Educator </a:t>
            </a:r>
            <a:r>
              <a:rPr lang="en-US" sz="1600" dirty="0"/>
              <a:t>Groups table.</a:t>
            </a:r>
          </a:p>
        </p:txBody>
      </p:sp>
      <p:sp>
        <p:nvSpPr>
          <p:cNvPr id="5" name="Slide Number Placeholder 4"/>
          <p:cNvSpPr>
            <a:spLocks noGrp="1"/>
          </p:cNvSpPr>
          <p:nvPr>
            <p:ph type="sldNum" sz="quarter" idx="12"/>
          </p:nvPr>
        </p:nvSpPr>
        <p:spPr/>
        <p:txBody>
          <a:bodyPr/>
          <a:lstStyle/>
          <a:p>
            <a:fld id="{9E7B5856-8516-429A-ACF8-CF22A3F17824}" type="slidenum">
              <a:rPr lang="en-US" smtClean="0"/>
              <a:pPr/>
              <a:t>80</a:t>
            </a:fld>
            <a:endParaRPr lang="en-US" dirty="0"/>
          </a:p>
        </p:txBody>
      </p:sp>
      <p:pic>
        <p:nvPicPr>
          <p:cNvPr id="6" name="Picture 5"/>
          <p:cNvPicPr>
            <a:picLocks noChangeAspect="1"/>
          </p:cNvPicPr>
          <p:nvPr/>
        </p:nvPicPr>
        <p:blipFill>
          <a:blip r:embed="rId2"/>
          <a:stretch>
            <a:fillRect/>
          </a:stretch>
        </p:blipFill>
        <p:spPr>
          <a:xfrm>
            <a:off x="2057400" y="3581400"/>
            <a:ext cx="4429746" cy="2087563"/>
          </a:xfrm>
          <a:prstGeom prst="rect">
            <a:avLst/>
          </a:prstGeom>
        </p:spPr>
      </p:pic>
    </p:spTree>
    <p:extLst>
      <p:ext uri="{BB962C8B-B14F-4D97-AF65-F5344CB8AC3E}">
        <p14:creationId xmlns:p14="http://schemas.microsoft.com/office/powerpoint/2010/main" val="89344385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88073"/>
            <a:ext cx="7886700" cy="553151"/>
          </a:xfrm>
        </p:spPr>
        <p:txBody>
          <a:bodyPr>
            <a:noAutofit/>
          </a:bodyPr>
          <a:lstStyle/>
          <a:p>
            <a:pPr algn="ctr"/>
            <a:r>
              <a:rPr lang="en-US" sz="3200" b="1" dirty="0"/>
              <a:t>Group Membership</a:t>
            </a:r>
          </a:p>
        </p:txBody>
      </p:sp>
      <p:sp>
        <p:nvSpPr>
          <p:cNvPr id="3" name="Content Placeholder 2"/>
          <p:cNvSpPr>
            <a:spLocks noGrp="1"/>
          </p:cNvSpPr>
          <p:nvPr>
            <p:ph idx="1"/>
          </p:nvPr>
        </p:nvSpPr>
        <p:spPr/>
        <p:txBody>
          <a:bodyPr/>
          <a:lstStyle/>
          <a:p>
            <a:pPr marL="0" lvl="1" indent="0">
              <a:spcBef>
                <a:spcPts val="750"/>
              </a:spcBef>
              <a:buNone/>
            </a:pPr>
            <a:r>
              <a:rPr lang="en-US" altLang="en-US" sz="2000" dirty="0"/>
              <a:t>The My Educator Groups table on the </a:t>
            </a:r>
            <a:r>
              <a:rPr lang="en-US" altLang="en-US" sz="2000" b="1" i="1" dirty="0"/>
              <a:t>Group Membership </a:t>
            </a:r>
            <a:r>
              <a:rPr lang="en-US" altLang="en-US" sz="2000" dirty="0"/>
              <a:t>screen displays the name, manager(s), description, and Actions toolbar for each educator group you created, joined, or were invited to join. </a:t>
            </a:r>
          </a:p>
          <a:p>
            <a:endParaRPr lang="en-US" dirty="0"/>
          </a:p>
        </p:txBody>
      </p:sp>
      <p:pic>
        <p:nvPicPr>
          <p:cNvPr id="4" name="Picture 3"/>
          <p:cNvPicPr/>
          <p:nvPr/>
        </p:nvPicPr>
        <p:blipFill>
          <a:blip r:embed="rId2"/>
          <a:stretch>
            <a:fillRect/>
          </a:stretch>
        </p:blipFill>
        <p:spPr bwMode="auto">
          <a:xfrm>
            <a:off x="1066800" y="2895600"/>
            <a:ext cx="5374341" cy="2081694"/>
          </a:xfrm>
          <a:prstGeom prst="rect">
            <a:avLst/>
          </a:prstGeom>
          <a:noFill/>
          <a:ln>
            <a:solidFill>
              <a:schemeClr val="bg1">
                <a:lumMod val="65000"/>
              </a:schemeClr>
            </a:solidFill>
          </a:ln>
        </p:spPr>
      </p:pic>
    </p:spTree>
    <p:extLst>
      <p:ext uri="{BB962C8B-B14F-4D97-AF65-F5344CB8AC3E}">
        <p14:creationId xmlns:p14="http://schemas.microsoft.com/office/powerpoint/2010/main" val="263963723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993" y="685800"/>
            <a:ext cx="7886700" cy="539703"/>
          </a:xfrm>
        </p:spPr>
        <p:txBody>
          <a:bodyPr>
            <a:normAutofit/>
          </a:bodyPr>
          <a:lstStyle/>
          <a:p>
            <a:pPr algn="ctr"/>
            <a:r>
              <a:rPr lang="en-US" sz="2700" b="1" dirty="0"/>
              <a:t>Collaborating on Shared Activities &amp; Stimuli </a:t>
            </a:r>
          </a:p>
        </p:txBody>
      </p:sp>
      <p:sp>
        <p:nvSpPr>
          <p:cNvPr id="3" name="Content Placeholder 2"/>
          <p:cNvSpPr>
            <a:spLocks noGrp="1"/>
          </p:cNvSpPr>
          <p:nvPr>
            <p:ph idx="1"/>
          </p:nvPr>
        </p:nvSpPr>
        <p:spPr>
          <a:xfrm>
            <a:off x="628650" y="1782715"/>
            <a:ext cx="7886700" cy="3263504"/>
          </a:xfrm>
        </p:spPr>
        <p:txBody>
          <a:bodyPr>
            <a:normAutofit fontScale="92500" lnSpcReduction="20000"/>
          </a:bodyPr>
          <a:lstStyle/>
          <a:p>
            <a:r>
              <a:rPr lang="en-US" altLang="en-US" sz="2400" dirty="0"/>
              <a:t>If you belong to any educator groups, you can access each group’s shared Activities table on the </a:t>
            </a:r>
            <a:r>
              <a:rPr lang="en-US" altLang="en-US" sz="2400" i="1" dirty="0"/>
              <a:t>Activity Builder </a:t>
            </a:r>
            <a:r>
              <a:rPr lang="en-US" altLang="en-US" sz="2400" dirty="0"/>
              <a:t>screen. </a:t>
            </a:r>
            <a:endParaRPr lang="en-US" altLang="en-US" sz="2400" dirty="0" smtClean="0"/>
          </a:p>
          <a:p>
            <a:pPr marL="0" indent="0">
              <a:buNone/>
            </a:pPr>
            <a:endParaRPr lang="en-US" altLang="en-US" sz="2400" dirty="0"/>
          </a:p>
          <a:p>
            <a:r>
              <a:rPr lang="en-US" altLang="en-US" sz="2400" dirty="0" smtClean="0"/>
              <a:t>If </a:t>
            </a:r>
            <a:r>
              <a:rPr lang="en-US" altLang="en-US" sz="2400" dirty="0"/>
              <a:t>you are a group manager or contributor, you can collaborate on the shared activities and stimuli with other contributors and managers in the educator group. </a:t>
            </a:r>
            <a:endParaRPr lang="en-US" altLang="en-US" sz="2400" dirty="0" smtClean="0"/>
          </a:p>
          <a:p>
            <a:pPr marL="0" indent="0">
              <a:buNone/>
            </a:pPr>
            <a:endParaRPr lang="en-US" altLang="en-US" sz="2400" dirty="0" smtClean="0"/>
          </a:p>
          <a:p>
            <a:r>
              <a:rPr lang="en-US" altLang="en-US" sz="2400" dirty="0" smtClean="0"/>
              <a:t>You cannot share Assignments with a group, only Activities and/or Resources</a:t>
            </a:r>
            <a:endParaRPr lang="en-US" altLang="en-US" sz="2400" dirty="0"/>
          </a:p>
          <a:p>
            <a:pPr marL="0" indent="0">
              <a:buNone/>
            </a:pPr>
            <a:endParaRPr lang="en-US" dirty="0"/>
          </a:p>
        </p:txBody>
      </p:sp>
    </p:spTree>
    <p:extLst>
      <p:ext uri="{BB962C8B-B14F-4D97-AF65-F5344CB8AC3E}">
        <p14:creationId xmlns:p14="http://schemas.microsoft.com/office/powerpoint/2010/main" val="409552762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40067"/>
            <a:ext cx="7886700" cy="499362"/>
          </a:xfrm>
        </p:spPr>
        <p:txBody>
          <a:bodyPr>
            <a:noAutofit/>
          </a:bodyPr>
          <a:lstStyle/>
          <a:p>
            <a:pPr algn="ctr"/>
            <a:r>
              <a:rPr lang="en-US" sz="2800" b="1" dirty="0"/>
              <a:t>Collaborating on Shared Activities &amp; Stimuli</a:t>
            </a:r>
          </a:p>
        </p:txBody>
      </p:sp>
      <p:sp>
        <p:nvSpPr>
          <p:cNvPr id="3" name="Content Placeholder 2"/>
          <p:cNvSpPr>
            <a:spLocks noGrp="1"/>
          </p:cNvSpPr>
          <p:nvPr>
            <p:ph idx="1"/>
          </p:nvPr>
        </p:nvSpPr>
        <p:spPr>
          <a:xfrm>
            <a:off x="533400" y="1371600"/>
            <a:ext cx="7886700" cy="3263504"/>
          </a:xfrm>
        </p:spPr>
        <p:txBody>
          <a:bodyPr/>
          <a:lstStyle/>
          <a:p>
            <a:pPr marL="0" indent="0">
              <a:buNone/>
            </a:pPr>
            <a:r>
              <a:rPr lang="en-US" altLang="en-US" sz="2400" dirty="0"/>
              <a:t>To access the shared Activities table for an educator group, select that group’s name from the </a:t>
            </a:r>
            <a:r>
              <a:rPr lang="en-US" altLang="en-US" sz="2400" i="1" dirty="0"/>
              <a:t>Show </a:t>
            </a:r>
            <a:r>
              <a:rPr lang="en-US" altLang="en-US" sz="2400" dirty="0"/>
              <a:t>drop-down list. Group managers and contributors can edit, copy, delete, publish, and attach a stimulus to the activities on this table. </a:t>
            </a:r>
          </a:p>
          <a:p>
            <a:endParaRPr lang="en-US" dirty="0"/>
          </a:p>
        </p:txBody>
      </p:sp>
      <p:pic>
        <p:nvPicPr>
          <p:cNvPr id="4" name="Picture 3"/>
          <p:cNvPicPr/>
          <p:nvPr/>
        </p:nvPicPr>
        <p:blipFill>
          <a:blip r:embed="rId2"/>
          <a:srcRect/>
          <a:stretch>
            <a:fillRect/>
          </a:stretch>
        </p:blipFill>
        <p:spPr bwMode="auto">
          <a:xfrm>
            <a:off x="990600" y="3429000"/>
            <a:ext cx="6248400" cy="1752600"/>
          </a:xfrm>
          <a:prstGeom prst="rect">
            <a:avLst/>
          </a:prstGeom>
          <a:noFill/>
          <a:ln>
            <a:solidFill>
              <a:schemeClr val="bg1">
                <a:lumMod val="65000"/>
              </a:schemeClr>
            </a:solidFill>
          </a:ln>
        </p:spPr>
      </p:pic>
    </p:spTree>
    <p:extLst>
      <p:ext uri="{BB962C8B-B14F-4D97-AF65-F5344CB8AC3E}">
        <p14:creationId xmlns:p14="http://schemas.microsoft.com/office/powerpoint/2010/main" val="425043087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Creating Common Assessments</a:t>
            </a:r>
            <a:endParaRPr lang="en-US" sz="3200" b="1" dirty="0"/>
          </a:p>
        </p:txBody>
      </p:sp>
      <p:sp>
        <p:nvSpPr>
          <p:cNvPr id="3" name="Content Placeholder 2"/>
          <p:cNvSpPr>
            <a:spLocks noGrp="1"/>
          </p:cNvSpPr>
          <p:nvPr>
            <p:ph idx="1"/>
          </p:nvPr>
        </p:nvSpPr>
        <p:spPr>
          <a:xfrm>
            <a:off x="478971" y="1295400"/>
            <a:ext cx="8229600" cy="3809999"/>
          </a:xfrm>
        </p:spPr>
        <p:txBody>
          <a:bodyPr>
            <a:normAutofit/>
          </a:bodyPr>
          <a:lstStyle/>
          <a:p>
            <a:pPr marL="0" indent="0">
              <a:spcBef>
                <a:spcPts val="0"/>
              </a:spcBef>
              <a:buNone/>
            </a:pPr>
            <a:r>
              <a:rPr lang="en-US" sz="2400" dirty="0"/>
              <a:t>Administrative Educators can create common assignments and School Educators can assign them to students.</a:t>
            </a:r>
          </a:p>
        </p:txBody>
      </p:sp>
      <p:sp>
        <p:nvSpPr>
          <p:cNvPr id="5" name="Slide Number Placeholder 4"/>
          <p:cNvSpPr>
            <a:spLocks noGrp="1"/>
          </p:cNvSpPr>
          <p:nvPr>
            <p:ph type="sldNum" sz="quarter" idx="12"/>
          </p:nvPr>
        </p:nvSpPr>
        <p:spPr/>
        <p:txBody>
          <a:bodyPr/>
          <a:lstStyle/>
          <a:p>
            <a:fld id="{9E7B5856-8516-429A-ACF8-CF22A3F17824}" type="slidenum">
              <a:rPr lang="en-US" smtClean="0"/>
              <a:pPr/>
              <a:t>84</a:t>
            </a:fld>
            <a:endParaRPr lang="en-US" dirty="0"/>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1371600" y="2151062"/>
            <a:ext cx="6400800" cy="2555875"/>
          </a:xfrm>
          <a:prstGeom prst="rect">
            <a:avLst/>
          </a:prstGeom>
          <a:ln>
            <a:solidFill>
              <a:schemeClr val="bg1">
                <a:lumMod val="65000"/>
              </a:schemeClr>
            </a:solidFill>
          </a:ln>
        </p:spPr>
      </p:pic>
    </p:spTree>
    <p:extLst>
      <p:ext uri="{BB962C8B-B14F-4D97-AF65-F5344CB8AC3E}">
        <p14:creationId xmlns:p14="http://schemas.microsoft.com/office/powerpoint/2010/main" val="115391152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Creating a Common Assignment</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Administrative Educators can create common assignments, but they cannot assign them directly to students. </a:t>
            </a:r>
            <a:endParaRPr lang="en-US" sz="2000" dirty="0" smtClean="0"/>
          </a:p>
          <a:p>
            <a:pPr marL="385763" indent="-385763">
              <a:buFont typeface="+mj-lt"/>
              <a:buAutoNum type="arabicPeriod"/>
            </a:pPr>
            <a:r>
              <a:rPr lang="en-US" sz="2000" dirty="0"/>
              <a:t>In the Name field, enter a name for the common assignment. </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819400"/>
            <a:ext cx="4572000" cy="2697163"/>
          </a:xfrm>
          <a:prstGeom prst="rect">
            <a:avLst/>
          </a:prstGeom>
          <a:noFill/>
          <a:ln>
            <a:solidFill>
              <a:schemeClr val="bg1">
                <a:lumMod val="65000"/>
              </a:schemeClr>
            </a:solidFill>
          </a:ln>
        </p:spPr>
      </p:pic>
    </p:spTree>
    <p:extLst>
      <p:ext uri="{BB962C8B-B14F-4D97-AF65-F5344CB8AC3E}">
        <p14:creationId xmlns:p14="http://schemas.microsoft.com/office/powerpoint/2010/main" val="62835763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Creating a Common Assignment</a:t>
            </a:r>
          </a:p>
        </p:txBody>
      </p:sp>
      <p:sp>
        <p:nvSpPr>
          <p:cNvPr id="3" name="Content Placeholder 2"/>
          <p:cNvSpPr>
            <a:spLocks noGrp="1"/>
          </p:cNvSpPr>
          <p:nvPr>
            <p:ph idx="1"/>
          </p:nvPr>
        </p:nvSpPr>
        <p:spPr/>
        <p:txBody>
          <a:bodyPr/>
          <a:lstStyle/>
          <a:p>
            <a:pPr marL="385763" indent="-385763">
              <a:buFont typeface="+mj-lt"/>
              <a:buAutoNum type="arabicPeriod"/>
            </a:pPr>
            <a:r>
              <a:rPr lang="en-US" sz="1600" dirty="0"/>
              <a:t>Click inside the Assignment Window Open field. A pair of calendars will pop up. </a:t>
            </a:r>
          </a:p>
          <a:p>
            <a:pPr marL="385763" indent="-385763">
              <a:buFont typeface="+mj-lt"/>
              <a:buAutoNum type="arabicPeriod"/>
            </a:pPr>
            <a:r>
              <a:rPr lang="en-US" sz="1600" dirty="0"/>
              <a:t>Click the date when the assignment should become available. </a:t>
            </a:r>
          </a:p>
          <a:p>
            <a:pPr marL="385763" indent="-385763">
              <a:buFont typeface="+mj-lt"/>
              <a:buAutoNum type="arabicPeriod"/>
            </a:pPr>
            <a:r>
              <a:rPr lang="en-US" sz="1600" dirty="0"/>
              <a:t>Click inside the Assignment Window Close field. A pair of calendars will pop up.</a:t>
            </a:r>
          </a:p>
          <a:p>
            <a:pPr marL="385763" indent="-385763">
              <a:buFont typeface="+mj-lt"/>
              <a:buAutoNum type="arabicPeriod"/>
            </a:pPr>
            <a:r>
              <a:rPr lang="en-US" sz="1600" dirty="0"/>
              <a:t>Click the date when the assignment’s availability should end.</a:t>
            </a:r>
          </a:p>
          <a:p>
            <a:pPr marL="385763" indent="-385763">
              <a:buFont typeface="+mj-lt"/>
              <a:buAutoNum type="arabicPeriod"/>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895601"/>
            <a:ext cx="4683211" cy="2446092"/>
          </a:xfrm>
          <a:prstGeom prst="rect">
            <a:avLst/>
          </a:prstGeom>
          <a:noFill/>
          <a:ln>
            <a:solidFill>
              <a:schemeClr val="bg1">
                <a:lumMod val="65000"/>
              </a:schemeClr>
            </a:solidFill>
          </a:ln>
        </p:spPr>
      </p:pic>
    </p:spTree>
    <p:extLst>
      <p:ext uri="{BB962C8B-B14F-4D97-AF65-F5344CB8AC3E}">
        <p14:creationId xmlns:p14="http://schemas.microsoft.com/office/powerpoint/2010/main" val="62171235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Creating a Common Assignment</a:t>
            </a:r>
            <a:endParaRPr lang="en-US" dirty="0"/>
          </a:p>
        </p:txBody>
      </p:sp>
      <p:sp>
        <p:nvSpPr>
          <p:cNvPr id="3" name="Content Placeholder 2"/>
          <p:cNvSpPr>
            <a:spLocks noGrp="1"/>
          </p:cNvSpPr>
          <p:nvPr>
            <p:ph idx="1"/>
          </p:nvPr>
        </p:nvSpPr>
        <p:spPr/>
        <p:txBody>
          <a:bodyPr/>
          <a:lstStyle/>
          <a:p>
            <a:pPr marL="385763" indent="-385763">
              <a:buFont typeface="+mj-lt"/>
              <a:buAutoNum type="arabicPeriod" startAt="5"/>
            </a:pPr>
            <a:r>
              <a:rPr lang="en-US" dirty="0"/>
              <a:t>In the Directions field, enter directions for the assignment</a:t>
            </a:r>
            <a:r>
              <a:rPr lang="en-US" dirty="0" smtClean="0"/>
              <a:t>.</a:t>
            </a:r>
          </a:p>
          <a:p>
            <a:pPr marL="0" indent="0">
              <a:buNone/>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667000"/>
            <a:ext cx="4613189" cy="2655654"/>
          </a:xfrm>
          <a:prstGeom prst="rect">
            <a:avLst/>
          </a:prstGeom>
          <a:noFill/>
          <a:ln>
            <a:solidFill>
              <a:schemeClr val="bg1">
                <a:lumMod val="65000"/>
              </a:schemeClr>
            </a:solidFill>
          </a:ln>
        </p:spPr>
      </p:pic>
    </p:spTree>
    <p:extLst>
      <p:ext uri="{BB962C8B-B14F-4D97-AF65-F5344CB8AC3E}">
        <p14:creationId xmlns:p14="http://schemas.microsoft.com/office/powerpoint/2010/main" val="348003261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Creating a Common Assignment</a:t>
            </a:r>
            <a:endParaRPr lang="en-US" dirty="0"/>
          </a:p>
        </p:txBody>
      </p:sp>
      <p:sp>
        <p:nvSpPr>
          <p:cNvPr id="3" name="Content Placeholder 2"/>
          <p:cNvSpPr>
            <a:spLocks noGrp="1"/>
          </p:cNvSpPr>
          <p:nvPr>
            <p:ph idx="1"/>
          </p:nvPr>
        </p:nvSpPr>
        <p:spPr/>
        <p:txBody>
          <a:bodyPr/>
          <a:lstStyle/>
          <a:p>
            <a:pPr marL="385763" indent="-385763">
              <a:buFont typeface="+mj-lt"/>
              <a:buAutoNum type="arabicPeriod" startAt="6"/>
            </a:pPr>
            <a:r>
              <a:rPr lang="en-US" sz="2000" dirty="0"/>
              <a:t>To adjust the proficiency level cut scores for the assignment, click and drag the sliders on the Proficiency Level scale. These levels determine which student scores will be considered “not proficient,” “needs improvement,” and “proficient</a:t>
            </a:r>
            <a:r>
              <a:rPr lang="en-US" sz="2000" dirty="0" smtClean="0"/>
              <a:t>.”</a:t>
            </a:r>
          </a:p>
          <a:p>
            <a:pPr marL="0" indent="0">
              <a:buNone/>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295400" y="3048000"/>
            <a:ext cx="4343400" cy="1828800"/>
          </a:xfrm>
          <a:prstGeom prst="rect">
            <a:avLst/>
          </a:prstGeom>
          <a:noFill/>
          <a:ln>
            <a:solidFill>
              <a:schemeClr val="bg1">
                <a:lumMod val="65000"/>
              </a:schemeClr>
            </a:solidFill>
          </a:ln>
        </p:spPr>
      </p:pic>
    </p:spTree>
    <p:extLst>
      <p:ext uri="{BB962C8B-B14F-4D97-AF65-F5344CB8AC3E}">
        <p14:creationId xmlns:p14="http://schemas.microsoft.com/office/powerpoint/2010/main" val="2778278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4"/>
            <a:ext cx="7886700" cy="634378"/>
          </a:xfrm>
        </p:spPr>
        <p:txBody>
          <a:bodyPr>
            <a:normAutofit fontScale="90000"/>
          </a:bodyPr>
          <a:lstStyle/>
          <a:p>
            <a:pPr algn="ctr"/>
            <a:r>
              <a:rPr lang="en-US" dirty="0" smtClean="0"/>
              <a:t>Creating a Common Assignment</a:t>
            </a:r>
            <a:endParaRPr lang="en-US" dirty="0"/>
          </a:p>
        </p:txBody>
      </p:sp>
      <p:sp>
        <p:nvSpPr>
          <p:cNvPr id="3" name="Content Placeholder 2"/>
          <p:cNvSpPr>
            <a:spLocks noGrp="1"/>
          </p:cNvSpPr>
          <p:nvPr>
            <p:ph idx="1"/>
          </p:nvPr>
        </p:nvSpPr>
        <p:spPr>
          <a:xfrm>
            <a:off x="628650" y="1765471"/>
            <a:ext cx="7886700" cy="3263504"/>
          </a:xfrm>
        </p:spPr>
        <p:txBody>
          <a:bodyPr/>
          <a:lstStyle/>
          <a:p>
            <a:pPr marL="385763" indent="-385763">
              <a:buFont typeface="+mj-lt"/>
              <a:buAutoNum type="arabicPeriod" startAt="7"/>
            </a:pPr>
            <a:r>
              <a:rPr lang="en-US" sz="1800" i="1" dirty="0"/>
              <a:t>Optional:</a:t>
            </a:r>
            <a:r>
              <a:rPr lang="en-US" sz="1800" dirty="0"/>
              <a:t> To add a calculator to the assignment, select an option from the “Select a Calculator” drop-down menu.</a:t>
            </a:r>
          </a:p>
          <a:p>
            <a:pPr marL="385763" indent="-385763">
              <a:buFont typeface="+mj-lt"/>
              <a:buAutoNum type="arabicPeriod" startAt="8"/>
            </a:pPr>
            <a:r>
              <a:rPr lang="en-US" sz="1800" i="1" dirty="0"/>
              <a:t>Optional:</a:t>
            </a:r>
            <a:r>
              <a:rPr lang="en-US" sz="1800" dirty="0"/>
              <a:t> To upload  a file to the assignment, click the [</a:t>
            </a:r>
            <a:r>
              <a:rPr lang="en-US" sz="1800" b="1" dirty="0"/>
              <a:t>Select File</a:t>
            </a:r>
            <a:r>
              <a:rPr lang="en-US" sz="1800" dirty="0"/>
              <a:t>] button and then select a file from your computer.  It’s important to note that only pdf files should be uploaded because students can edit others.</a:t>
            </a:r>
          </a:p>
          <a:p>
            <a:pPr marL="0" indent="0">
              <a:buNone/>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991755" y="3442142"/>
            <a:ext cx="3927132" cy="1393984"/>
          </a:xfrm>
          <a:prstGeom prst="rect">
            <a:avLst/>
          </a:prstGeom>
          <a:noFill/>
          <a:ln>
            <a:solidFill>
              <a:schemeClr val="bg1">
                <a:lumMod val="65000"/>
              </a:schemeClr>
            </a:solidFill>
          </a:ln>
        </p:spPr>
      </p:pic>
    </p:spTree>
    <p:extLst>
      <p:ext uri="{BB962C8B-B14F-4D97-AF65-F5344CB8AC3E}">
        <p14:creationId xmlns:p14="http://schemas.microsoft.com/office/powerpoint/2010/main" val="35624209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5"/>
            <a:ext cx="7886700" cy="699339"/>
          </a:xfrm>
        </p:spPr>
        <p:txBody>
          <a:bodyPr>
            <a:normAutofit/>
          </a:bodyPr>
          <a:lstStyle/>
          <a:p>
            <a:pPr algn="ctr"/>
            <a:r>
              <a:rPr lang="en-US" sz="3600" b="1" dirty="0"/>
              <a:t>SAGE Formative Features</a:t>
            </a:r>
          </a:p>
        </p:txBody>
      </p:sp>
      <p:sp>
        <p:nvSpPr>
          <p:cNvPr id="3" name="Content Placeholder 2"/>
          <p:cNvSpPr>
            <a:spLocks noGrp="1"/>
          </p:cNvSpPr>
          <p:nvPr>
            <p:ph idx="1"/>
          </p:nvPr>
        </p:nvSpPr>
        <p:spPr>
          <a:xfrm>
            <a:off x="739685" y="1919491"/>
            <a:ext cx="7886700" cy="3263504"/>
          </a:xfrm>
        </p:spPr>
        <p:txBody>
          <a:bodyPr>
            <a:normAutofit/>
          </a:bodyPr>
          <a:lstStyle/>
          <a:p>
            <a:r>
              <a:rPr lang="en-US" sz="2400" dirty="0"/>
              <a:t>Provides assignment summary, item analysis, and benchmark reports at the classroom level enabling data-informed instruction</a:t>
            </a:r>
          </a:p>
          <a:p>
            <a:r>
              <a:rPr lang="en-US" sz="2400" dirty="0"/>
              <a:t>Facilitates flipped learning, remediation, and extended learning, because students and families have access to teacher-selected resources outside the classroom</a:t>
            </a:r>
          </a:p>
          <a:p>
            <a:r>
              <a:rPr lang="en-US" sz="2400" dirty="0"/>
              <a:t>Compatible with mobile devices (ex. iPads, Android tablets, Chromebooks, etc.)</a:t>
            </a:r>
          </a:p>
          <a:p>
            <a:pPr marL="0" indent="0">
              <a:spcBef>
                <a:spcPts val="0"/>
              </a:spcBef>
              <a:spcAft>
                <a:spcPts val="1125"/>
              </a:spcAft>
              <a:buNone/>
            </a:pPr>
            <a:endParaRPr lang="en-US" dirty="0"/>
          </a:p>
          <a:p>
            <a:endParaRPr lang="en-US" dirty="0"/>
          </a:p>
        </p:txBody>
      </p:sp>
    </p:spTree>
    <p:extLst>
      <p:ext uri="{BB962C8B-B14F-4D97-AF65-F5344CB8AC3E}">
        <p14:creationId xmlns:p14="http://schemas.microsoft.com/office/powerpoint/2010/main" val="269610562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94619"/>
            <a:ext cx="7886700" cy="677627"/>
          </a:xfrm>
        </p:spPr>
        <p:txBody>
          <a:bodyPr>
            <a:normAutofit/>
          </a:bodyPr>
          <a:lstStyle/>
          <a:p>
            <a:pPr algn="ctr"/>
            <a:r>
              <a:rPr lang="en-US" sz="3200" dirty="0" smtClean="0"/>
              <a:t>Creating a Common Assignment</a:t>
            </a:r>
            <a:endParaRPr lang="en-US" sz="3200" dirty="0"/>
          </a:p>
        </p:txBody>
      </p:sp>
      <p:sp>
        <p:nvSpPr>
          <p:cNvPr id="3" name="Content Placeholder 2"/>
          <p:cNvSpPr>
            <a:spLocks noGrp="1"/>
          </p:cNvSpPr>
          <p:nvPr>
            <p:ph idx="1"/>
          </p:nvPr>
        </p:nvSpPr>
        <p:spPr>
          <a:xfrm>
            <a:off x="628650" y="1701306"/>
            <a:ext cx="7886700" cy="4089893"/>
          </a:xfrm>
        </p:spPr>
        <p:txBody>
          <a:bodyPr>
            <a:normAutofit/>
          </a:bodyPr>
          <a:lstStyle/>
          <a:p>
            <a:pPr marL="385763" indent="-385763">
              <a:buFont typeface="+mj-lt"/>
              <a:buAutoNum type="arabicPeriod" startAt="9"/>
            </a:pPr>
            <a:r>
              <a:rPr lang="en-US" sz="1650" dirty="0"/>
              <a:t>To manage the resources included in the common assignment, click [</a:t>
            </a:r>
            <a:r>
              <a:rPr lang="en-US" sz="1650" b="1" dirty="0"/>
              <a:t>Manage Resources</a:t>
            </a:r>
            <a:r>
              <a:rPr lang="en-US" sz="1650" dirty="0"/>
              <a:t>]. The Assigned Resources window will open.</a:t>
            </a:r>
          </a:p>
          <a:p>
            <a:pPr marL="385763" indent="-385763">
              <a:buFont typeface="+mj-lt"/>
              <a:buAutoNum type="arabicPeriod" startAt="9"/>
            </a:pPr>
            <a:endParaRPr lang="en-US" dirty="0"/>
          </a:p>
          <a:p>
            <a:pPr marL="385763" indent="-385763">
              <a:buFont typeface="+mj-lt"/>
              <a:buAutoNum type="arabicPeriod" startAt="9"/>
            </a:pPr>
            <a:endParaRPr lang="en-US" dirty="0" smtClean="0"/>
          </a:p>
          <a:p>
            <a:pPr marL="385763" indent="-385763">
              <a:buFont typeface="+mj-lt"/>
              <a:buAutoNum type="arabicPeriod" startAt="9"/>
            </a:pPr>
            <a:endParaRPr lang="en-US" dirty="0"/>
          </a:p>
          <a:p>
            <a:pPr>
              <a:buFont typeface="+mj-lt"/>
              <a:buAutoNum type="arabicPeriod" startAt="10"/>
            </a:pPr>
            <a:r>
              <a:rPr lang="en-US" sz="1650" dirty="0"/>
              <a:t>When you are finished creating the resource, click the [</a:t>
            </a:r>
            <a:r>
              <a:rPr lang="en-US" sz="1650" b="1" dirty="0"/>
              <a:t>Save</a:t>
            </a:r>
            <a:r>
              <a:rPr lang="en-US" sz="1650" dirty="0"/>
              <a:t>] button in the bottom right corner of the Create  New Assignment page.  </a:t>
            </a:r>
            <a:r>
              <a:rPr lang="en-US" sz="1650" dirty="0" smtClean="0"/>
              <a:t>Your assignments </a:t>
            </a:r>
            <a:r>
              <a:rPr lang="en-US" sz="1650" dirty="0"/>
              <a:t>are saved in the LEA Library </a:t>
            </a:r>
            <a:r>
              <a:rPr lang="en-US" sz="1650"/>
              <a:t>if </a:t>
            </a:r>
            <a:r>
              <a:rPr lang="en-US" sz="1650" smtClean="0"/>
              <a:t>you </a:t>
            </a:r>
            <a:r>
              <a:rPr lang="en-US" sz="1650" dirty="0"/>
              <a:t>need to go back to review or edit.</a:t>
            </a:r>
          </a:p>
          <a:p>
            <a:pPr marL="0" indent="0">
              <a:buNone/>
            </a:pPr>
            <a:r>
              <a:rPr lang="en-US" dirty="0"/>
              <a:t> </a:t>
            </a:r>
          </a:p>
          <a:p>
            <a:pPr marL="385763" indent="-385763">
              <a:buFont typeface="+mj-lt"/>
              <a:buAutoNum type="arabicPeriod" startAt="9"/>
            </a:pPr>
            <a:endParaRPr lang="en-US" dirty="0" smtClean="0"/>
          </a:p>
          <a:p>
            <a:pPr marL="385763" indent="-385763">
              <a:buFont typeface="+mj-lt"/>
              <a:buAutoNum type="arabicPeriod" startAt="9"/>
            </a:pPr>
            <a:endParaRPr lang="en-US" dirty="0"/>
          </a:p>
          <a:p>
            <a:pPr marL="0" indent="0">
              <a:buNone/>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194406" y="2462155"/>
            <a:ext cx="3834794" cy="1319833"/>
          </a:xfrm>
          <a:prstGeom prst="rect">
            <a:avLst/>
          </a:prstGeom>
          <a:noFill/>
          <a:ln>
            <a:solidFill>
              <a:schemeClr val="bg1">
                <a:lumMod val="65000"/>
              </a:schemeClr>
            </a:solid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1066800" y="5105400"/>
            <a:ext cx="3962400" cy="762000"/>
          </a:xfrm>
          <a:prstGeom prst="rect">
            <a:avLst/>
          </a:prstGeom>
          <a:noFill/>
          <a:ln>
            <a:solidFill>
              <a:schemeClr val="bg1">
                <a:lumMod val="65000"/>
              </a:schemeClr>
            </a:solidFill>
          </a:ln>
        </p:spPr>
      </p:pic>
    </p:spTree>
    <p:extLst>
      <p:ext uri="{BB962C8B-B14F-4D97-AF65-F5344CB8AC3E}">
        <p14:creationId xmlns:p14="http://schemas.microsoft.com/office/powerpoint/2010/main" val="1635369904"/>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901" y="653232"/>
            <a:ext cx="7886700" cy="451145"/>
          </a:xfrm>
        </p:spPr>
        <p:txBody>
          <a:bodyPr>
            <a:noAutofit/>
          </a:bodyPr>
          <a:lstStyle/>
          <a:p>
            <a:pPr algn="ctr"/>
            <a:r>
              <a:rPr lang="en-US" sz="3200" b="1" dirty="0"/>
              <a:t>Add a Roster</a:t>
            </a:r>
          </a:p>
        </p:txBody>
      </p:sp>
      <p:sp>
        <p:nvSpPr>
          <p:cNvPr id="3" name="Content Placeholder 2"/>
          <p:cNvSpPr>
            <a:spLocks noGrp="1"/>
          </p:cNvSpPr>
          <p:nvPr>
            <p:ph idx="1"/>
          </p:nvPr>
        </p:nvSpPr>
        <p:spPr>
          <a:xfrm>
            <a:off x="762000" y="1219200"/>
            <a:ext cx="7886700" cy="3263504"/>
          </a:xfrm>
        </p:spPr>
        <p:txBody>
          <a:bodyPr>
            <a:normAutofit/>
          </a:bodyPr>
          <a:lstStyle/>
          <a:p>
            <a:pPr marL="258366" indent="-258366"/>
            <a:r>
              <a:rPr lang="en-US" sz="2400" dirty="0"/>
              <a:t>Name the new roster and assign to a teacher</a:t>
            </a:r>
          </a:p>
          <a:p>
            <a:pPr marL="258366" indent="-258366"/>
            <a:r>
              <a:rPr lang="en-US" sz="2400" dirty="0" smtClean="0"/>
              <a:t>Select </a:t>
            </a:r>
            <a:r>
              <a:rPr lang="en-US" sz="2400" dirty="0"/>
              <a:t>grade(s) and students to be placed in this roster</a:t>
            </a:r>
          </a:p>
          <a:p>
            <a:pPr marL="258366" indent="-258366"/>
            <a:r>
              <a:rPr lang="en-US" sz="2400" dirty="0" smtClean="0"/>
              <a:t>Click </a:t>
            </a:r>
            <a:r>
              <a:rPr lang="en-US" sz="2400" i="1" dirty="0"/>
              <a:t>Save</a:t>
            </a:r>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221"/>
          <a:stretch/>
        </p:blipFill>
        <p:spPr bwMode="auto">
          <a:xfrm>
            <a:off x="914400" y="2590800"/>
            <a:ext cx="6130154" cy="2577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8263574"/>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370" y="609600"/>
            <a:ext cx="7886700" cy="575243"/>
          </a:xfrm>
        </p:spPr>
        <p:txBody>
          <a:bodyPr>
            <a:noAutofit/>
          </a:bodyPr>
          <a:lstStyle/>
          <a:p>
            <a:pPr algn="ctr"/>
            <a:r>
              <a:rPr lang="en-US" sz="3200" b="1" dirty="0"/>
              <a:t>Modify a Roster</a:t>
            </a:r>
          </a:p>
        </p:txBody>
      </p:sp>
      <p:sp>
        <p:nvSpPr>
          <p:cNvPr id="3" name="Content Placeholder 2"/>
          <p:cNvSpPr>
            <a:spLocks noGrp="1"/>
          </p:cNvSpPr>
          <p:nvPr>
            <p:ph idx="1"/>
          </p:nvPr>
        </p:nvSpPr>
        <p:spPr>
          <a:xfrm>
            <a:off x="828948" y="1371600"/>
            <a:ext cx="7886700" cy="3263504"/>
          </a:xfrm>
        </p:spPr>
        <p:txBody>
          <a:bodyPr>
            <a:normAutofit/>
          </a:bodyPr>
          <a:lstStyle/>
          <a:p>
            <a:pPr marL="258366" indent="-258366"/>
            <a:r>
              <a:rPr lang="en-US" sz="2400" dirty="0"/>
              <a:t>Select the roster to be changed</a:t>
            </a:r>
          </a:p>
          <a:p>
            <a:pPr marL="258366" indent="-258366"/>
            <a:r>
              <a:rPr lang="en-US" sz="2400" dirty="0" smtClean="0"/>
              <a:t>Make </a:t>
            </a:r>
            <a:r>
              <a:rPr lang="en-US" sz="2400" dirty="0"/>
              <a:t>desired changes and click </a:t>
            </a:r>
            <a:r>
              <a:rPr lang="en-US" sz="2400" i="1" dirty="0"/>
              <a:t>Save</a:t>
            </a:r>
          </a:p>
          <a:p>
            <a:endParaRPr lang="en-US" sz="24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250" y="2614510"/>
            <a:ext cx="6960870" cy="2739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850719" y="5115742"/>
            <a:ext cx="434325" cy="23851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9485055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3047</TotalTime>
  <Words>4163</Words>
  <Application>Microsoft Office PowerPoint</Application>
  <PresentationFormat>On-screen Show (4:3)</PresentationFormat>
  <Paragraphs>459</Paragraphs>
  <Slides>92</Slides>
  <Notes>5</Notes>
  <HiddenSlides>0</HiddenSlides>
  <MMClips>0</MMClips>
  <ScaleCrop>false</ScaleCrop>
  <HeadingPairs>
    <vt:vector size="4" baseType="variant">
      <vt:variant>
        <vt:lpstr>Theme</vt:lpstr>
      </vt:variant>
      <vt:variant>
        <vt:i4>1</vt:i4>
      </vt:variant>
      <vt:variant>
        <vt:lpstr>Slide Titles</vt:lpstr>
      </vt:variant>
      <vt:variant>
        <vt:i4>92</vt:i4>
      </vt:variant>
    </vt:vector>
  </HeadingPairs>
  <TitlesOfParts>
    <vt:vector size="93" baseType="lpstr">
      <vt:lpstr>Office Theme</vt:lpstr>
      <vt:lpstr>Introduction to  SAGE Formative</vt:lpstr>
      <vt:lpstr>PowerPoint Presentation</vt:lpstr>
      <vt:lpstr>What is Formative Assessment?</vt:lpstr>
      <vt:lpstr>What is Formative Assessment?</vt:lpstr>
      <vt:lpstr>PowerPoint Presentation</vt:lpstr>
      <vt:lpstr>Effective Assessment for Learning</vt:lpstr>
      <vt:lpstr>SAGE Formative</vt:lpstr>
      <vt:lpstr>SAGE Formative Features</vt:lpstr>
      <vt:lpstr>SAGE Formative Features</vt:lpstr>
      <vt:lpstr>SAGE Formative</vt:lpstr>
      <vt:lpstr>SAGE Formative Key Terminology</vt:lpstr>
      <vt:lpstr>SAGE Formative Key Terminology</vt:lpstr>
      <vt:lpstr>SAGE Formative Key Terminology</vt:lpstr>
      <vt:lpstr>SAGE Formative Roles</vt:lpstr>
      <vt:lpstr>SAGE Formative Assignment Process</vt:lpstr>
      <vt:lpstr>Educator Features: Teacher Home Page</vt:lpstr>
      <vt:lpstr>Educator Features</vt:lpstr>
      <vt:lpstr>Using the Formative Bank</vt:lpstr>
      <vt:lpstr>Browse Resources</vt:lpstr>
      <vt:lpstr>Resources: Search Results</vt:lpstr>
      <vt:lpstr>Resource Preview</vt:lpstr>
      <vt:lpstr>Resource Preview</vt:lpstr>
      <vt:lpstr>PowerPoint Presentation</vt:lpstr>
      <vt:lpstr>Need Assistance with Differentiation?  See Related Standards</vt:lpstr>
      <vt:lpstr>Related Standards</vt:lpstr>
      <vt:lpstr>Related Standards</vt:lpstr>
      <vt:lpstr>Creating Assignments</vt:lpstr>
      <vt:lpstr>Manage Assigned Students</vt:lpstr>
      <vt:lpstr>View Classes &amp; Students</vt:lpstr>
      <vt:lpstr>Assignments Page</vt:lpstr>
      <vt:lpstr>Assignments Page</vt:lpstr>
      <vt:lpstr>Managing Assignments</vt:lpstr>
      <vt:lpstr>Assignment Summary Report</vt:lpstr>
      <vt:lpstr>View Assignment Details: Item Analysis Report</vt:lpstr>
      <vt:lpstr>Student Summary Report</vt:lpstr>
      <vt:lpstr>Exporting Reports</vt:lpstr>
      <vt:lpstr>Exporting Roster Information</vt:lpstr>
      <vt:lpstr>Need More Help?</vt:lpstr>
      <vt:lpstr>How Do My Students Access SAGE Formative?</vt:lpstr>
      <vt:lpstr>Resources</vt:lpstr>
      <vt:lpstr>Advanced SAGE Formative</vt:lpstr>
      <vt:lpstr>PowerPoint Presentation</vt:lpstr>
      <vt:lpstr>List of New Features </vt:lpstr>
      <vt:lpstr>Creating Activities</vt:lpstr>
      <vt:lpstr>Activity Builder</vt:lpstr>
      <vt:lpstr>Creating Activities: Using the Content Editor </vt:lpstr>
      <vt:lpstr>Content Editors</vt:lpstr>
      <vt:lpstr>Selecting a Content Editor Tool </vt:lpstr>
      <vt:lpstr>Edit Details Tab</vt:lpstr>
      <vt:lpstr>Adding Alignments </vt:lpstr>
      <vt:lpstr>Edit Content Tab</vt:lpstr>
      <vt:lpstr>Text Response Activity—Constructed Response</vt:lpstr>
      <vt:lpstr>Text Response Activity: Adding a Rubric</vt:lpstr>
      <vt:lpstr>Multiple-Choice Activity</vt:lpstr>
      <vt:lpstr>Multiple-Choice Activity</vt:lpstr>
      <vt:lpstr>Multiple-Choice Activity</vt:lpstr>
      <vt:lpstr>Multi-Select Activity</vt:lpstr>
      <vt:lpstr>Multi-Select Activity</vt:lpstr>
      <vt:lpstr>Multi-Select Activity</vt:lpstr>
      <vt:lpstr>Multi-Select Activity</vt:lpstr>
      <vt:lpstr>Match Activity</vt:lpstr>
      <vt:lpstr>Match Activity </vt:lpstr>
      <vt:lpstr>Match Activity </vt:lpstr>
      <vt:lpstr>Match Activity </vt:lpstr>
      <vt:lpstr>Match Activity</vt:lpstr>
      <vt:lpstr>Match Activity </vt:lpstr>
      <vt:lpstr>Match Activity </vt:lpstr>
      <vt:lpstr>Match Activity</vt:lpstr>
      <vt:lpstr>Match Activity</vt:lpstr>
      <vt:lpstr>Importing Activities</vt:lpstr>
      <vt:lpstr>Importing Activities</vt:lpstr>
      <vt:lpstr>Importing Activities</vt:lpstr>
      <vt:lpstr>Importing Activities</vt:lpstr>
      <vt:lpstr>Importing Activities</vt:lpstr>
      <vt:lpstr>Importing Activities</vt:lpstr>
      <vt:lpstr>Group Membership</vt:lpstr>
      <vt:lpstr>Group Membership</vt:lpstr>
      <vt:lpstr>Group Membership</vt:lpstr>
      <vt:lpstr>Group Membership: Using the Passcode</vt:lpstr>
      <vt:lpstr>Group Membership: Using the Passcode</vt:lpstr>
      <vt:lpstr>Group Membership</vt:lpstr>
      <vt:lpstr>Collaborating on Shared Activities &amp; Stimuli </vt:lpstr>
      <vt:lpstr>Collaborating on Shared Activities &amp; Stimuli</vt:lpstr>
      <vt:lpstr>Creating Common Assessments</vt:lpstr>
      <vt:lpstr>Creating a Common Assignment</vt:lpstr>
      <vt:lpstr>Creating a Common Assignment</vt:lpstr>
      <vt:lpstr>Creating a Common Assignment</vt:lpstr>
      <vt:lpstr>Creating a Common Assignment</vt:lpstr>
      <vt:lpstr>Creating a Common Assignment</vt:lpstr>
      <vt:lpstr>Creating a Common Assignment</vt:lpstr>
      <vt:lpstr>Add a Roster</vt:lpstr>
      <vt:lpstr>Modify a Roster</vt:lpstr>
    </vt:vector>
  </TitlesOfParts>
  <Company>USOE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Leslee Ron</cp:lastModifiedBy>
  <cp:revision>245</cp:revision>
  <dcterms:created xsi:type="dcterms:W3CDTF">2010-08-27T16:40:26Z</dcterms:created>
  <dcterms:modified xsi:type="dcterms:W3CDTF">2014-10-03T18:38:58Z</dcterms:modified>
</cp:coreProperties>
</file>